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002" r:id="rId1"/>
  </p:sldMasterIdLst>
  <p:notesMasterIdLst>
    <p:notesMasterId r:id="rId26"/>
  </p:notesMasterIdLst>
  <p:sldIdLst>
    <p:sldId id="256" r:id="rId2"/>
    <p:sldId id="257" r:id="rId3"/>
    <p:sldId id="275" r:id="rId4"/>
    <p:sldId id="263" r:id="rId5"/>
    <p:sldId id="258" r:id="rId6"/>
    <p:sldId id="264" r:id="rId7"/>
    <p:sldId id="276" r:id="rId8"/>
    <p:sldId id="268" r:id="rId9"/>
    <p:sldId id="266" r:id="rId10"/>
    <p:sldId id="279" r:id="rId11"/>
    <p:sldId id="280" r:id="rId12"/>
    <p:sldId id="283" r:id="rId13"/>
    <p:sldId id="282" r:id="rId14"/>
    <p:sldId id="281" r:id="rId15"/>
    <p:sldId id="267" r:id="rId16"/>
    <p:sldId id="277" r:id="rId17"/>
    <p:sldId id="261" r:id="rId18"/>
    <p:sldId id="262" r:id="rId19"/>
    <p:sldId id="271" r:id="rId20"/>
    <p:sldId id="270" r:id="rId21"/>
    <p:sldId id="278" r:id="rId22"/>
    <p:sldId id="284" r:id="rId23"/>
    <p:sldId id="285" r:id="rId24"/>
    <p:sldId id="274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tion par défaut" id="{D35E49A6-3DD5-FE45-9E40-6812EF0FB2A4}">
          <p14:sldIdLst>
            <p14:sldId id="256"/>
            <p14:sldId id="257"/>
            <p14:sldId id="275"/>
            <p14:sldId id="263"/>
            <p14:sldId id="258"/>
            <p14:sldId id="264"/>
            <p14:sldId id="276"/>
            <p14:sldId id="268"/>
            <p14:sldId id="266"/>
            <p14:sldId id="279"/>
            <p14:sldId id="280"/>
            <p14:sldId id="281"/>
            <p14:sldId id="267"/>
            <p14:sldId id="277"/>
            <p14:sldId id="261"/>
            <p14:sldId id="262"/>
            <p14:sldId id="271"/>
            <p14:sldId id="270"/>
            <p14:sldId id="278"/>
            <p14:sldId id="272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 autoAdjust="0"/>
    <p:restoredTop sz="80769" autoAdjust="0"/>
  </p:normalViewPr>
  <p:slideViewPr>
    <p:cSldViewPr snapToGrid="0" snapToObjects="1">
      <p:cViewPr>
        <p:scale>
          <a:sx n="66" d="100"/>
          <a:sy n="66" d="100"/>
        </p:scale>
        <p:origin x="-62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BA45-5737-483A-B717-D485711E6682}" type="datetimeFigureOut">
              <a:rPr lang="fr-FR" smtClean="0"/>
              <a:pPr/>
              <a:t>01/09/2011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68E3D-1D36-4846-B10F-0AD4978354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9568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-&gt; Accueil</a:t>
            </a:r>
            <a:r>
              <a:rPr lang="fr-FR" baseline="0" dirty="0" smtClean="0"/>
              <a:t> du jury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L’application cliente</a:t>
            </a:r>
            <a:r>
              <a:rPr lang="fr-FR" baseline="0" dirty="0" smtClean="0"/>
              <a:t> est une application graphique destiné aux utilisateurs finaux, c’est-à-dire les joueurs.</a:t>
            </a:r>
          </a:p>
          <a:p>
            <a:r>
              <a:rPr lang="fr-FR" baseline="0" dirty="0" smtClean="0"/>
              <a:t>Un effort à donc été fournit au niveau du design et de l’ergonomie afin d’augmenter l’expérience de l’utilisateur.</a:t>
            </a:r>
          </a:p>
          <a:p>
            <a:endParaRPr lang="fr-FR" baseline="0" dirty="0" smtClean="0"/>
          </a:p>
          <a:p>
            <a:r>
              <a:rPr lang="fr-FR" baseline="0" dirty="0" smtClean="0"/>
              <a:t>L’application cliente s’occupe également d’une grande partie de la logique du jeux, tel que le calcule des déplacement légaux des pièces.</a:t>
            </a:r>
          </a:p>
          <a:p>
            <a:endParaRPr lang="fr-FR" baseline="0" dirty="0"/>
          </a:p>
          <a:p>
            <a:r>
              <a:rPr lang="fr-FR" baseline="0" dirty="0" smtClean="0"/>
              <a:t>Le jeu a été développé à la base sur </a:t>
            </a:r>
            <a:r>
              <a:rPr lang="fr-FR" baseline="0" dirty="0" err="1" smtClean="0"/>
              <a:t>windows</a:t>
            </a:r>
            <a:r>
              <a:rPr lang="fr-FR" baseline="0" dirty="0" smtClean="0"/>
              <a:t> mais a ensuite été porté sur linux et fonctionne donc parfaitement sur ces 2 plateforme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Voici</a:t>
            </a:r>
            <a:r>
              <a:rPr lang="fr-FR" baseline="0" dirty="0" smtClean="0"/>
              <a:t> maintenant le diagramme UML de classe du client.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Ce diagramme est décomposé en 2 parties.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Tous d’abord la partie </a:t>
            </a:r>
            <a:r>
              <a:rPr lang="fr-FR" baseline="0" dirty="0" err="1" smtClean="0"/>
              <a:t>Ui</a:t>
            </a:r>
            <a:r>
              <a:rPr lang="fr-FR" baseline="0" dirty="0" smtClean="0"/>
              <a:t> (user interface) </a:t>
            </a:r>
          </a:p>
          <a:p>
            <a:r>
              <a:rPr lang="fr-FR" baseline="0" dirty="0" smtClean="0"/>
              <a:t>	-&gt; Pas use une lib tel que QT ou GTK</a:t>
            </a:r>
          </a:p>
          <a:p>
            <a:r>
              <a:rPr lang="fr-FR" baseline="0" dirty="0" smtClean="0"/>
              <a:t>	-&gt; Propose des fonctionnalité basique mais suffisante pour le projet</a:t>
            </a:r>
          </a:p>
          <a:p>
            <a:r>
              <a:rPr lang="fr-FR" baseline="0" dirty="0" smtClean="0"/>
              <a:t>	-&gt; Inspiration de libraire déjà existante (pour le modèle </a:t>
            </a:r>
            <a:r>
              <a:rPr lang="fr-FR" baseline="0" dirty="0" err="1" smtClean="0"/>
              <a:t>hierarchique</a:t>
            </a:r>
            <a:r>
              <a:rPr lang="fr-FR" baseline="0" dirty="0" smtClean="0"/>
              <a:t>, les fonctionnalité..)</a:t>
            </a:r>
          </a:p>
          <a:p>
            <a:endParaRPr lang="fr-FR" baseline="0" dirty="0" smtClean="0"/>
          </a:p>
          <a:p>
            <a:r>
              <a:rPr lang="fr-FR" baseline="0" dirty="0" smtClean="0"/>
              <a:t>La </a:t>
            </a:r>
            <a:r>
              <a:rPr lang="fr-FR" baseline="0" dirty="0" err="1" smtClean="0"/>
              <a:t>deuxieme</a:t>
            </a:r>
            <a:r>
              <a:rPr lang="fr-FR" baseline="0" dirty="0" smtClean="0"/>
              <a:t> partie représente le jeu, avec </a:t>
            </a:r>
            <a:r>
              <a:rPr lang="fr-FR" baseline="0" dirty="0" err="1" smtClean="0"/>
              <a:t>notament</a:t>
            </a:r>
            <a:r>
              <a:rPr lang="fr-FR" baseline="0" dirty="0" smtClean="0"/>
              <a:t> la classe Game qui est la classe la plus importante.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 niveau de la répartition du travaille,</a:t>
            </a:r>
          </a:p>
          <a:p>
            <a:r>
              <a:rPr lang="fr-FR" dirty="0" smtClean="0"/>
              <a:t>En s’appuyant sur l’analyse et la modélisation de </a:t>
            </a:r>
            <a:r>
              <a:rPr lang="fr-FR" dirty="0" smtClean="0"/>
              <a:t>notre problématique,</a:t>
            </a:r>
            <a:r>
              <a:rPr lang="fr-FR" baseline="0" dirty="0" smtClean="0"/>
              <a:t> </a:t>
            </a:r>
            <a:r>
              <a:rPr lang="fr-FR" baseline="0" dirty="0" smtClean="0"/>
              <a:t>nous nous sommes répartie équitablement le </a:t>
            </a:r>
            <a:r>
              <a:rPr lang="fr-FR" baseline="0" dirty="0" smtClean="0"/>
              <a:t>travaille. </a:t>
            </a:r>
            <a:endParaRPr lang="fr-FR" baseline="0" dirty="0" smtClean="0"/>
          </a:p>
          <a:p>
            <a:r>
              <a:rPr lang="fr-FR" baseline="0" dirty="0" smtClean="0"/>
              <a:t>Cette répartition des tâche nous a permit de réaliser </a:t>
            </a:r>
            <a:r>
              <a:rPr lang="fr-FR" baseline="0" dirty="0" smtClean="0"/>
              <a:t>le développement du site, du client et du serveur simultanément</a:t>
            </a:r>
            <a:r>
              <a:rPr lang="fr-FR" baseline="0" dirty="0" smtClean="0"/>
              <a:t>, réduisant ainsi le temps de développement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Pour conclure cette présentation, voici quelques points à retenir:</a:t>
            </a:r>
          </a:p>
          <a:p>
            <a:endParaRPr lang="fr-FR" baseline="0" dirty="0" smtClean="0"/>
          </a:p>
          <a:p>
            <a:r>
              <a:rPr lang="fr-FR" baseline="0" dirty="0" smtClean="0"/>
              <a:t>- Notre produit est fini, il répond au attente initiale. Il est également fonctionnel et est prêt à être déployé pour accueillir les joueurs.</a:t>
            </a:r>
          </a:p>
          <a:p>
            <a:endParaRPr lang="fr-FR" baseline="0" dirty="0" smtClean="0"/>
          </a:p>
          <a:p>
            <a:pPr>
              <a:buFontTx/>
              <a:buChar char="-"/>
            </a:pPr>
            <a:r>
              <a:rPr lang="fr-FR" baseline="0" dirty="0" smtClean="0"/>
              <a:t> Notre produit offre une importante stabilité, de bonne performance et une ergonomie travaillé, augmentant ainsi l’expérience de l’utilisateur</a:t>
            </a:r>
          </a:p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Char char="-"/>
            </a:pPr>
            <a:r>
              <a:rPr lang="fr-FR" baseline="0" dirty="0" smtClean="0"/>
              <a:t> Le jeu est disponible sur </a:t>
            </a:r>
            <a:r>
              <a:rPr lang="fr-FR" baseline="0" dirty="0" err="1" smtClean="0"/>
              <a:t>windows</a:t>
            </a:r>
            <a:r>
              <a:rPr lang="fr-FR" baseline="0" dirty="0" smtClean="0"/>
              <a:t> et linux et sera porté sous mac os</a:t>
            </a:r>
          </a:p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Char char="-"/>
            </a:pPr>
            <a:r>
              <a:rPr lang="fr-FR" baseline="0" dirty="0" smtClean="0"/>
              <a:t> Enfin notre produit a été développé avec des outils professionnels, utilisé en entreprise, garantissant sa qualité</a:t>
            </a:r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-&gt; Enumération</a:t>
            </a:r>
            <a:r>
              <a:rPr lang="fr-FR" baseline="0" dirty="0" smtClean="0"/>
              <a:t> des points abordés (sommaire)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-&gt; Transition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-&gt; Présentation des membres dans l’ordre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Concernant la gestion du temps, nous avons respecté la deadline ainsi que les objectifs initialement prévue.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Pour cela nous nous sommes répartie le travail de manière efficace entre les différents membres du groupe.</a:t>
            </a:r>
          </a:p>
          <a:p>
            <a:r>
              <a:rPr lang="fr-FR" baseline="0" dirty="0" smtClean="0"/>
              <a:t>Tous le monde avais quelque chose à faire et ce simultanément</a:t>
            </a:r>
          </a:p>
          <a:p>
            <a:endParaRPr lang="fr-FR" baseline="0" dirty="0" smtClean="0"/>
          </a:p>
          <a:p>
            <a:r>
              <a:rPr lang="fr-FR" baseline="0" dirty="0" smtClean="0"/>
              <a:t>Nous avons également utilisé des outils dédié à la gestion du temps, tel que SVN qui permet le partage des fichiers sources entre membre, et fait gagné ainsi beaucoup de temps.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Passons maintenant à l’architecture et modélisation du projet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9/1/2011</a:t>
            </a:fld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0251-5BF1-4046-B769-05C88A2FF59F}" type="datetimeFigureOut">
              <a:rPr lang="fr-FR" smtClean="0"/>
              <a:pPr/>
              <a:t>01/09/2011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0251-5BF1-4046-B769-05C88A2FF59F}" type="datetimeFigureOut">
              <a:rPr lang="fr-FR" smtClean="0"/>
              <a:pPr/>
              <a:t>01/09/2011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9/1/2011</a:t>
            </a:fld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0251-5BF1-4046-B769-05C88A2FF59F}" type="datetimeFigureOut">
              <a:rPr lang="fr-FR" smtClean="0"/>
              <a:pPr/>
              <a:t>01/09/2011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0251-5BF1-4046-B769-05C88A2FF59F}" type="datetimeFigureOut">
              <a:rPr lang="fr-FR" smtClean="0"/>
              <a:pPr/>
              <a:t>01/09/2011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0251-5BF1-4046-B769-05C88A2FF59F}" type="datetimeFigureOut">
              <a:rPr lang="fr-FR" smtClean="0"/>
              <a:pPr/>
              <a:t>01/09/2011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0251-5BF1-4046-B769-05C88A2FF59F}" type="datetimeFigureOut">
              <a:rPr lang="fr-FR" smtClean="0"/>
              <a:pPr/>
              <a:t>01/09/2011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1D0251-5BF1-4046-B769-05C88A2FF59F}" type="datetimeFigureOut">
              <a:rPr lang="fr-FR" smtClean="0"/>
              <a:pPr/>
              <a:t>01/09/2011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0251-5BF1-4046-B769-05C88A2FF59F}" type="datetimeFigureOut">
              <a:rPr lang="fr-FR" smtClean="0"/>
              <a:pPr/>
              <a:t>01/09/2011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9/1/2011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Projet d’excellence</a:t>
            </a:r>
          </a:p>
          <a:p>
            <a:r>
              <a:rPr lang="fr-FR" sz="1800" dirty="0" smtClean="0"/>
              <a:t>2010 - 2011</a:t>
            </a:r>
            <a:endParaRPr lang="fr-FR" sz="1800" dirty="0"/>
          </a:p>
        </p:txBody>
      </p:sp>
      <p:pic>
        <p:nvPicPr>
          <p:cNvPr id="2050" name="Picture 2" descr="C:\Users\Clément\SUPINFO\Projet\Projet 2010-2011\SVN\b2-excellence\src\windows\echec\Echec\image\background\png\banniere_authentic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0" y="1847850"/>
            <a:ext cx="3746500" cy="165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1170494"/>
      </p:ext>
    </p:extLst>
  </p:cSld>
  <p:clrMapOvr>
    <a:masterClrMapping/>
  </p:clrMapOvr>
  <p:transition spd="slow" advTm="97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Site</a:t>
            </a:r>
            <a:endParaRPr lang="fr-FR" dirty="0"/>
          </a:p>
        </p:txBody>
      </p:sp>
      <p:pic>
        <p:nvPicPr>
          <p:cNvPr id="4" name="Picture 3" descr="C:\Users\Clément\Pictures\icons\crystal_project_256x256\actions\db.png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7345628" y="341113"/>
            <a:ext cx="576988" cy="529994"/>
          </a:xfrm>
          <a:prstGeom prst="rect">
            <a:avLst/>
          </a:prstGeom>
          <a:noFill/>
        </p:spPr>
      </p:pic>
      <p:pic>
        <p:nvPicPr>
          <p:cNvPr id="5" name="Picture 4" descr="C:\Users\Clément\Pictures\icons\crystal_project_256x256\actions\server.png"/>
          <p:cNvPicPr>
            <a:picLocks noChangeAspect="1" noChangeArrowheads="1"/>
          </p:cNvPicPr>
          <p:nvPr/>
        </p:nvPicPr>
        <p:blipFill>
          <a:blip r:embed="rId4">
            <a:lum bright="-40000"/>
          </a:blip>
          <a:srcRect/>
          <a:stretch>
            <a:fillRect/>
          </a:stretch>
        </p:blipFill>
        <p:spPr bwMode="auto">
          <a:xfrm>
            <a:off x="6400442" y="993936"/>
            <a:ext cx="576988" cy="529994"/>
          </a:xfrm>
          <a:prstGeom prst="rect">
            <a:avLst/>
          </a:prstGeom>
          <a:noFill/>
        </p:spPr>
      </p:pic>
      <p:pic>
        <p:nvPicPr>
          <p:cNvPr id="6" name="Picture 6" descr="C:\Users\Clément\Pictures\icons\crystal_project_256x256\actions\webexport.pn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8307274" y="958644"/>
            <a:ext cx="576988" cy="529994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5400000" flipH="1" flipV="1">
            <a:off x="6876969" y="599145"/>
            <a:ext cx="352534" cy="3664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6200000" flipV="1">
            <a:off x="6758329" y="1707892"/>
            <a:ext cx="425208" cy="11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0800000">
            <a:off x="8000588" y="561150"/>
            <a:ext cx="441838" cy="309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H="1" flipV="1">
            <a:off x="6191736" y="1707892"/>
            <a:ext cx="425208" cy="11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" name="Groupe 24"/>
          <p:cNvGrpSpPr/>
          <p:nvPr/>
        </p:nvGrpSpPr>
        <p:grpSpPr>
          <a:xfrm>
            <a:off x="6133605" y="2000250"/>
            <a:ext cx="398520" cy="366061"/>
            <a:chOff x="884234" y="5163065"/>
            <a:chExt cx="730249" cy="730249"/>
          </a:xfrm>
        </p:grpSpPr>
        <p:pic>
          <p:nvPicPr>
            <p:cNvPr id="15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6">
              <a:lum bright="-40000"/>
            </a:blip>
            <a:srcRect/>
            <a:stretch>
              <a:fillRect/>
            </a:stretch>
          </p:blipFill>
          <p:spPr bwMode="auto">
            <a:xfrm>
              <a:off x="884234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16" name="Picture 10" descr="C:\Users\Clément\Desktop\Logo_Windows1.png"/>
            <p:cNvPicPr>
              <a:picLocks noChangeAspect="1" noChangeArrowheads="1"/>
            </p:cNvPicPr>
            <p:nvPr/>
          </p:nvPicPr>
          <p:blipFill>
            <a:blip r:embed="rId7">
              <a:lum bright="-40000"/>
            </a:blip>
            <a:srcRect/>
            <a:stretch>
              <a:fillRect/>
            </a:stretch>
          </p:blipFill>
          <p:spPr bwMode="auto">
            <a:xfrm>
              <a:off x="1109664" y="5283045"/>
              <a:ext cx="301620" cy="265924"/>
            </a:xfrm>
            <a:prstGeom prst="rect">
              <a:avLst/>
            </a:prstGeom>
            <a:noFill/>
          </p:spPr>
        </p:pic>
      </p:grpSp>
      <p:grpSp>
        <p:nvGrpSpPr>
          <p:cNvPr id="12" name="Groupe 23"/>
          <p:cNvGrpSpPr/>
          <p:nvPr/>
        </p:nvGrpSpPr>
        <p:grpSpPr>
          <a:xfrm>
            <a:off x="6837949" y="2000249"/>
            <a:ext cx="398520" cy="366061"/>
            <a:chOff x="2355851" y="5163065"/>
            <a:chExt cx="730249" cy="730249"/>
          </a:xfrm>
        </p:grpSpPr>
        <p:pic>
          <p:nvPicPr>
            <p:cNvPr id="13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6">
              <a:lum bright="-40000"/>
            </a:blip>
            <a:srcRect/>
            <a:stretch>
              <a:fillRect/>
            </a:stretch>
          </p:blipFill>
          <p:spPr bwMode="auto">
            <a:xfrm>
              <a:off x="2355851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14" name="Picture 11" descr="C:\Users\Clément\Desktop\logo-linux.png"/>
            <p:cNvPicPr>
              <a:picLocks noChangeAspect="1" noChangeArrowheads="1"/>
            </p:cNvPicPr>
            <p:nvPr/>
          </p:nvPicPr>
          <p:blipFill>
            <a:blip r:embed="rId8">
              <a:lum bright="-40000"/>
            </a:blip>
            <a:srcRect/>
            <a:stretch>
              <a:fillRect/>
            </a:stretch>
          </p:blipFill>
          <p:spPr bwMode="auto">
            <a:xfrm>
              <a:off x="2590801" y="5235420"/>
              <a:ext cx="299221" cy="360000"/>
            </a:xfrm>
            <a:prstGeom prst="rect">
              <a:avLst/>
            </a:prstGeom>
            <a:noFill/>
          </p:spPr>
        </p:pic>
      </p:grp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992004" y="1900576"/>
            <a:ext cx="7162292" cy="4097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Promotion du jeu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Plateforme communautaire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Système d’actualités	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Accès aux statistiques</a:t>
            </a:r>
          </a:p>
          <a:p>
            <a:pPr lvl="1"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494300306"/>
      </p:ext>
    </p:extLst>
  </p:cSld>
  <p:clrMapOvr>
    <a:masterClrMapping/>
  </p:clrMapOvr>
  <p:transition advTm="5627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Client</a:t>
            </a:r>
            <a:endParaRPr lang="fr-FR" dirty="0"/>
          </a:p>
        </p:txBody>
      </p:sp>
      <p:pic>
        <p:nvPicPr>
          <p:cNvPr id="4" name="Picture 3" descr="C:\Users\Clément\Pictures\icons\crystal_project_256x256\actions\db.png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7345628" y="341113"/>
            <a:ext cx="576988" cy="529994"/>
          </a:xfrm>
          <a:prstGeom prst="rect">
            <a:avLst/>
          </a:prstGeom>
          <a:noFill/>
        </p:spPr>
      </p:pic>
      <p:pic>
        <p:nvPicPr>
          <p:cNvPr id="5" name="Picture 4" descr="C:\Users\Clément\Pictures\icons\crystal_project_256x256\actions\server.png"/>
          <p:cNvPicPr>
            <a:picLocks noChangeAspect="1" noChangeArrowheads="1"/>
          </p:cNvPicPr>
          <p:nvPr/>
        </p:nvPicPr>
        <p:blipFill>
          <a:blip r:embed="rId4">
            <a:lum bright="-40000"/>
          </a:blip>
          <a:srcRect/>
          <a:stretch>
            <a:fillRect/>
          </a:stretch>
        </p:blipFill>
        <p:spPr bwMode="auto">
          <a:xfrm>
            <a:off x="6400442" y="993936"/>
            <a:ext cx="576988" cy="529994"/>
          </a:xfrm>
          <a:prstGeom prst="rect">
            <a:avLst/>
          </a:prstGeom>
          <a:noFill/>
        </p:spPr>
      </p:pic>
      <p:pic>
        <p:nvPicPr>
          <p:cNvPr id="6" name="Picture 6" descr="C:\Users\Clément\Pictures\icons\crystal_project_256x256\actions\webexport.png"/>
          <p:cNvPicPr>
            <a:picLocks noChangeAspect="1" noChangeArrowheads="1"/>
          </p:cNvPicPr>
          <p:nvPr/>
        </p:nvPicPr>
        <p:blipFill>
          <a:blip r:embed="rId5">
            <a:lum bright="-40000"/>
          </a:blip>
          <a:srcRect/>
          <a:stretch>
            <a:fillRect/>
          </a:stretch>
        </p:blipFill>
        <p:spPr bwMode="auto">
          <a:xfrm>
            <a:off x="8307274" y="958644"/>
            <a:ext cx="576988" cy="529994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5400000" flipH="1" flipV="1">
            <a:off x="6876969" y="599145"/>
            <a:ext cx="352534" cy="3664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6200000" flipV="1">
            <a:off x="6758329" y="1707892"/>
            <a:ext cx="425208" cy="11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0800000">
            <a:off x="8000588" y="561150"/>
            <a:ext cx="441838" cy="309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H="1" flipV="1">
            <a:off x="6191736" y="1707892"/>
            <a:ext cx="425208" cy="11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" name="Groupe 24"/>
          <p:cNvGrpSpPr/>
          <p:nvPr/>
        </p:nvGrpSpPr>
        <p:grpSpPr>
          <a:xfrm>
            <a:off x="6133605" y="2000250"/>
            <a:ext cx="398520" cy="366061"/>
            <a:chOff x="884234" y="5163065"/>
            <a:chExt cx="730249" cy="730249"/>
          </a:xfrm>
        </p:grpSpPr>
        <p:pic>
          <p:nvPicPr>
            <p:cNvPr id="15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6">
              <a:lum bright="10000"/>
            </a:blip>
            <a:srcRect/>
            <a:stretch>
              <a:fillRect/>
            </a:stretch>
          </p:blipFill>
          <p:spPr bwMode="auto">
            <a:xfrm>
              <a:off x="884234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16" name="Picture 10" descr="C:\Users\Clément\Desktop\Logo_Windows1.png"/>
            <p:cNvPicPr>
              <a:picLocks noChangeAspect="1" noChangeArrowheads="1"/>
            </p:cNvPicPr>
            <p:nvPr/>
          </p:nvPicPr>
          <p:blipFill>
            <a:blip r:embed="rId7">
              <a:lum bright="10000"/>
            </a:blip>
            <a:srcRect/>
            <a:stretch>
              <a:fillRect/>
            </a:stretch>
          </p:blipFill>
          <p:spPr bwMode="auto">
            <a:xfrm>
              <a:off x="1109664" y="5283045"/>
              <a:ext cx="301620" cy="265924"/>
            </a:xfrm>
            <a:prstGeom prst="rect">
              <a:avLst/>
            </a:prstGeom>
            <a:noFill/>
          </p:spPr>
        </p:pic>
      </p:grpSp>
      <p:grpSp>
        <p:nvGrpSpPr>
          <p:cNvPr id="12" name="Groupe 23"/>
          <p:cNvGrpSpPr/>
          <p:nvPr/>
        </p:nvGrpSpPr>
        <p:grpSpPr>
          <a:xfrm>
            <a:off x="6837949" y="2000249"/>
            <a:ext cx="398520" cy="366061"/>
            <a:chOff x="2355851" y="5163065"/>
            <a:chExt cx="730249" cy="730249"/>
          </a:xfrm>
        </p:grpSpPr>
        <p:pic>
          <p:nvPicPr>
            <p:cNvPr id="13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6">
              <a:lum bright="10000"/>
            </a:blip>
            <a:srcRect/>
            <a:stretch>
              <a:fillRect/>
            </a:stretch>
          </p:blipFill>
          <p:spPr bwMode="auto">
            <a:xfrm>
              <a:off x="2355851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14" name="Picture 11" descr="C:\Users\Clément\Desktop\logo-linux.png"/>
            <p:cNvPicPr>
              <a:picLocks noChangeAspect="1" noChangeArrowheads="1"/>
            </p:cNvPicPr>
            <p:nvPr/>
          </p:nvPicPr>
          <p:blipFill>
            <a:blip r:embed="rId8">
              <a:lum bright="10000"/>
            </a:blip>
            <a:srcRect/>
            <a:stretch>
              <a:fillRect/>
            </a:stretch>
          </p:blipFill>
          <p:spPr bwMode="auto">
            <a:xfrm>
              <a:off x="2590801" y="5235420"/>
              <a:ext cx="299221" cy="360000"/>
            </a:xfrm>
            <a:prstGeom prst="rect">
              <a:avLst/>
            </a:prstGeom>
            <a:noFill/>
          </p:spPr>
        </p:pic>
      </p:grp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982860" y="1856232"/>
            <a:ext cx="7162292" cy="4097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mtClean="0"/>
              <a:t>Application graphique</a:t>
            </a:r>
          </a:p>
          <a:p>
            <a:pPr>
              <a:lnSpc>
                <a:spcPct val="150000"/>
              </a:lnSpc>
            </a:pPr>
            <a:r>
              <a:rPr lang="fr-FR" smtClean="0"/>
              <a:t>Pour l’utilisateur final (joueur)</a:t>
            </a:r>
          </a:p>
          <a:p>
            <a:pPr>
              <a:lnSpc>
                <a:spcPct val="150000"/>
              </a:lnSpc>
            </a:pPr>
            <a:r>
              <a:rPr lang="fr-FR" smtClean="0"/>
              <a:t>Multi-plateforme</a:t>
            </a:r>
          </a:p>
          <a:p>
            <a:pPr lvl="1">
              <a:lnSpc>
                <a:spcPct val="150000"/>
              </a:lnSpc>
            </a:pPr>
            <a:r>
              <a:rPr lang="fr-FR" smtClean="0"/>
              <a:t>Windows</a:t>
            </a:r>
          </a:p>
          <a:p>
            <a:pPr lvl="1">
              <a:lnSpc>
                <a:spcPct val="150000"/>
              </a:lnSpc>
            </a:pPr>
            <a:r>
              <a:rPr lang="fr-FR" smtClean="0"/>
              <a:t>Linux</a:t>
            </a:r>
          </a:p>
          <a:p>
            <a:pPr lvl="1">
              <a:lnSpc>
                <a:spcPct val="150000"/>
              </a:lnSpc>
              <a:buNone/>
            </a:pPr>
            <a:endParaRPr lang="fr-FR" smtClean="0"/>
          </a:p>
        </p:txBody>
      </p:sp>
      <p:pic>
        <p:nvPicPr>
          <p:cNvPr id="19" name="Picture 3" descr="C:\Users\Ikg\Desktop\Sans titr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11800" y="3831288"/>
            <a:ext cx="3365363" cy="264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8784217"/>
      </p:ext>
    </p:extLst>
  </p:cSld>
  <p:clrMapOvr>
    <a:masterClrMapping/>
  </p:clrMapOvr>
  <p:transition advTm="5627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Client</a:t>
            </a:r>
            <a:endParaRPr lang="fr-FR" dirty="0"/>
          </a:p>
        </p:txBody>
      </p:sp>
      <p:pic>
        <p:nvPicPr>
          <p:cNvPr id="4" name="Picture 3" descr="C:\Users\Clément\Pictures\icons\crystal_project_256x256\actions\db.png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7345628" y="341113"/>
            <a:ext cx="576988" cy="529994"/>
          </a:xfrm>
          <a:prstGeom prst="rect">
            <a:avLst/>
          </a:prstGeom>
          <a:noFill/>
        </p:spPr>
      </p:pic>
      <p:pic>
        <p:nvPicPr>
          <p:cNvPr id="5" name="Picture 4" descr="C:\Users\Clément\Pictures\icons\crystal_project_256x256\actions\server.png"/>
          <p:cNvPicPr>
            <a:picLocks noChangeAspect="1" noChangeArrowheads="1"/>
          </p:cNvPicPr>
          <p:nvPr/>
        </p:nvPicPr>
        <p:blipFill>
          <a:blip r:embed="rId4">
            <a:lum bright="-40000"/>
          </a:blip>
          <a:srcRect/>
          <a:stretch>
            <a:fillRect/>
          </a:stretch>
        </p:blipFill>
        <p:spPr bwMode="auto">
          <a:xfrm>
            <a:off x="6400442" y="993936"/>
            <a:ext cx="576988" cy="529994"/>
          </a:xfrm>
          <a:prstGeom prst="rect">
            <a:avLst/>
          </a:prstGeom>
          <a:noFill/>
        </p:spPr>
      </p:pic>
      <p:pic>
        <p:nvPicPr>
          <p:cNvPr id="6" name="Picture 6" descr="C:\Users\Clément\Pictures\icons\crystal_project_256x256\actions\webexport.png"/>
          <p:cNvPicPr>
            <a:picLocks noChangeAspect="1" noChangeArrowheads="1"/>
          </p:cNvPicPr>
          <p:nvPr/>
        </p:nvPicPr>
        <p:blipFill>
          <a:blip r:embed="rId5">
            <a:lum bright="-40000"/>
          </a:blip>
          <a:srcRect/>
          <a:stretch>
            <a:fillRect/>
          </a:stretch>
        </p:blipFill>
        <p:spPr bwMode="auto">
          <a:xfrm>
            <a:off x="8307274" y="958644"/>
            <a:ext cx="576988" cy="529994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5400000" flipH="1" flipV="1">
            <a:off x="6876969" y="599145"/>
            <a:ext cx="352534" cy="3664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6200000" flipV="1">
            <a:off x="6758329" y="1707892"/>
            <a:ext cx="425208" cy="11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0800000">
            <a:off x="8000588" y="561150"/>
            <a:ext cx="441838" cy="309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H="1" flipV="1">
            <a:off x="6191736" y="1707892"/>
            <a:ext cx="425208" cy="11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24"/>
          <p:cNvGrpSpPr/>
          <p:nvPr/>
        </p:nvGrpSpPr>
        <p:grpSpPr>
          <a:xfrm>
            <a:off x="6133605" y="2000250"/>
            <a:ext cx="398520" cy="366061"/>
            <a:chOff x="884234" y="5163065"/>
            <a:chExt cx="730249" cy="730249"/>
          </a:xfrm>
        </p:grpSpPr>
        <p:pic>
          <p:nvPicPr>
            <p:cNvPr id="15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6">
              <a:lum bright="10000"/>
            </a:blip>
            <a:srcRect/>
            <a:stretch>
              <a:fillRect/>
            </a:stretch>
          </p:blipFill>
          <p:spPr bwMode="auto">
            <a:xfrm>
              <a:off x="884234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16" name="Picture 10" descr="C:\Users\Clément\Desktop\Logo_Windows1.png"/>
            <p:cNvPicPr>
              <a:picLocks noChangeAspect="1" noChangeArrowheads="1"/>
            </p:cNvPicPr>
            <p:nvPr/>
          </p:nvPicPr>
          <p:blipFill>
            <a:blip r:embed="rId7">
              <a:lum bright="10000"/>
            </a:blip>
            <a:srcRect/>
            <a:stretch>
              <a:fillRect/>
            </a:stretch>
          </p:blipFill>
          <p:spPr bwMode="auto">
            <a:xfrm>
              <a:off x="1109664" y="5283045"/>
              <a:ext cx="301620" cy="265924"/>
            </a:xfrm>
            <a:prstGeom prst="rect">
              <a:avLst/>
            </a:prstGeom>
            <a:noFill/>
          </p:spPr>
        </p:pic>
      </p:grpSp>
      <p:grpSp>
        <p:nvGrpSpPr>
          <p:cNvPr id="11" name="Groupe 23"/>
          <p:cNvGrpSpPr/>
          <p:nvPr/>
        </p:nvGrpSpPr>
        <p:grpSpPr>
          <a:xfrm>
            <a:off x="6837949" y="2000249"/>
            <a:ext cx="398520" cy="366061"/>
            <a:chOff x="2355851" y="5163065"/>
            <a:chExt cx="730249" cy="730249"/>
          </a:xfrm>
        </p:grpSpPr>
        <p:pic>
          <p:nvPicPr>
            <p:cNvPr id="13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6">
              <a:lum bright="10000"/>
            </a:blip>
            <a:srcRect/>
            <a:stretch>
              <a:fillRect/>
            </a:stretch>
          </p:blipFill>
          <p:spPr bwMode="auto">
            <a:xfrm>
              <a:off x="2355851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14" name="Picture 11" descr="C:\Users\Clément\Desktop\logo-linux.png"/>
            <p:cNvPicPr>
              <a:picLocks noChangeAspect="1" noChangeArrowheads="1"/>
            </p:cNvPicPr>
            <p:nvPr/>
          </p:nvPicPr>
          <p:blipFill>
            <a:blip r:embed="rId8">
              <a:lum bright="10000"/>
            </a:blip>
            <a:srcRect/>
            <a:stretch>
              <a:fillRect/>
            </a:stretch>
          </p:blipFill>
          <p:spPr bwMode="auto">
            <a:xfrm>
              <a:off x="2590801" y="5235420"/>
              <a:ext cx="299221" cy="360000"/>
            </a:xfrm>
            <a:prstGeom prst="rect">
              <a:avLst/>
            </a:prstGeom>
            <a:noFill/>
          </p:spPr>
        </p:pic>
      </p:grp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982860" y="1965960"/>
            <a:ext cx="7162292" cy="4097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mtClean="0"/>
              <a:t>Diagramme de classe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1027" name="Picture 3" descr="C:\Users\Ikg\Desktop\Projet\Projet SVN\Projet B2 - Excellence\doc\ClassDiagramClient.png"/>
          <p:cNvPicPr>
            <a:picLocks noChangeAspect="1" noChangeArrowheads="1"/>
          </p:cNvPicPr>
          <p:nvPr/>
        </p:nvPicPr>
        <p:blipFill>
          <a:blip r:embed="rId9">
            <a:lum bright="-32000" contrast="40000"/>
          </a:blip>
          <a:srcRect/>
          <a:stretch>
            <a:fillRect/>
          </a:stretch>
        </p:blipFill>
        <p:spPr bwMode="auto">
          <a:xfrm>
            <a:off x="248199" y="2889250"/>
            <a:ext cx="8700071" cy="3486766"/>
          </a:xfrm>
          <a:prstGeom prst="rect">
            <a:avLst/>
          </a:prstGeom>
          <a:noFill/>
        </p:spPr>
      </p:pic>
      <p:cxnSp>
        <p:nvCxnSpPr>
          <p:cNvPr id="24" name="Connecteur droit 23"/>
          <p:cNvCxnSpPr/>
          <p:nvPr/>
        </p:nvCxnSpPr>
        <p:spPr>
          <a:xfrm>
            <a:off x="1183171" y="3469481"/>
            <a:ext cx="19838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16200000" flipH="1">
            <a:off x="2091928" y="3382561"/>
            <a:ext cx="17383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16200000" flipH="1">
            <a:off x="3080148" y="3382563"/>
            <a:ext cx="17382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6200000" flipH="1">
            <a:off x="2091930" y="3382564"/>
            <a:ext cx="17382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16200000" flipH="1">
            <a:off x="1096256" y="3382564"/>
            <a:ext cx="17382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16200000" flipH="1">
            <a:off x="2337199" y="4123132"/>
            <a:ext cx="17382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16200000" flipH="1">
            <a:off x="1344217" y="4123132"/>
            <a:ext cx="17382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16200000" flipH="1">
            <a:off x="3327798" y="4123132"/>
            <a:ext cx="17382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430820" y="4210047"/>
            <a:ext cx="19838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5400000" flipH="1" flipV="1">
            <a:off x="1414464" y="3983831"/>
            <a:ext cx="1028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0800000">
            <a:off x="2305050" y="4701381"/>
            <a:ext cx="60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5400000" flipH="1" flipV="1">
            <a:off x="3166666" y="5020866"/>
            <a:ext cx="3405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10800000" flipV="1">
            <a:off x="2424118" y="5445124"/>
            <a:ext cx="63023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5400000">
            <a:off x="492128" y="5076825"/>
            <a:ext cx="2286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rot="10800000">
            <a:off x="1025525" y="5457827"/>
            <a:ext cx="527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rot="5400000" flipH="1" flipV="1">
            <a:off x="1171780" y="5952925"/>
            <a:ext cx="209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16200000" flipV="1">
            <a:off x="2209999" y="5952922"/>
            <a:ext cx="209151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1276353" y="5854700"/>
            <a:ext cx="4190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1978025" y="5857875"/>
            <a:ext cx="3301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rot="5400000" flipH="1" flipV="1">
            <a:off x="1627188" y="5780089"/>
            <a:ext cx="1365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rot="5400000" flipH="1" flipV="1">
            <a:off x="1911351" y="5784851"/>
            <a:ext cx="1460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5400000" flipH="1" flipV="1">
            <a:off x="5890817" y="3547667"/>
            <a:ext cx="28336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10800000" flipV="1">
            <a:off x="5029202" y="3505200"/>
            <a:ext cx="200078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rot="5400000" flipH="1" flipV="1">
            <a:off x="4943478" y="3597277"/>
            <a:ext cx="1841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rot="16200000" flipV="1">
            <a:off x="6933154" y="3595691"/>
            <a:ext cx="184146" cy="31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10800000" flipV="1">
            <a:off x="5908311" y="4251325"/>
            <a:ext cx="2610215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16200000" flipV="1">
            <a:off x="5820999" y="4338638"/>
            <a:ext cx="174627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16200000" flipV="1">
            <a:off x="6690948" y="4338639"/>
            <a:ext cx="174627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rot="16200000" flipV="1">
            <a:off x="7564438" y="4338641"/>
            <a:ext cx="174627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rot="16200000" flipV="1">
            <a:off x="8323658" y="4224736"/>
            <a:ext cx="389740" cy="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 rot="16200000" flipV="1">
            <a:off x="6936325" y="4164013"/>
            <a:ext cx="174627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8784217"/>
      </p:ext>
    </p:extLst>
  </p:cSld>
  <p:clrMapOvr>
    <a:masterClrMapping/>
  </p:clrMapOvr>
  <p:transition advTm="5627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Clément\Pictures\icons\crystal_project_256x256\actions\server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6400442" y="993936"/>
            <a:ext cx="576988" cy="529994"/>
          </a:xfrm>
          <a:prstGeom prst="rect">
            <a:avLst/>
          </a:prstGeom>
          <a:noFill/>
        </p:spPr>
      </p:pic>
      <p:pic>
        <p:nvPicPr>
          <p:cNvPr id="19" name="Picture 6" descr="C:\Users\Clément\Pictures\icons\crystal_project_256x256\actions\webexport.png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8307274" y="958644"/>
            <a:ext cx="576988" cy="529994"/>
          </a:xfrm>
          <a:prstGeom prst="rect">
            <a:avLst/>
          </a:prstGeom>
          <a:noFill/>
        </p:spPr>
      </p:pic>
      <p:cxnSp>
        <p:nvCxnSpPr>
          <p:cNvPr id="20" name="Connecteur droit avec flèche 19"/>
          <p:cNvCxnSpPr/>
          <p:nvPr/>
        </p:nvCxnSpPr>
        <p:spPr>
          <a:xfrm rot="5400000" flipH="1" flipV="1">
            <a:off x="6876969" y="599145"/>
            <a:ext cx="352534" cy="3664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6200000" flipV="1">
            <a:off x="6758329" y="1707892"/>
            <a:ext cx="425208" cy="11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0800000">
            <a:off x="8000588" y="561150"/>
            <a:ext cx="441838" cy="309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 flipH="1" flipV="1">
            <a:off x="6191736" y="1707892"/>
            <a:ext cx="425208" cy="11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6133605" y="2000250"/>
            <a:ext cx="398520" cy="366061"/>
            <a:chOff x="884234" y="5163065"/>
            <a:chExt cx="730249" cy="730249"/>
          </a:xfrm>
        </p:grpSpPr>
        <p:pic>
          <p:nvPicPr>
            <p:cNvPr id="25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4">
              <a:lum bright="-40000"/>
            </a:blip>
            <a:srcRect/>
            <a:stretch>
              <a:fillRect/>
            </a:stretch>
          </p:blipFill>
          <p:spPr bwMode="auto">
            <a:xfrm>
              <a:off x="884234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26" name="Picture 10" descr="C:\Users\Clément\Desktop\Logo_Windows1.png"/>
            <p:cNvPicPr>
              <a:picLocks noChangeAspect="1" noChangeArrowheads="1"/>
            </p:cNvPicPr>
            <p:nvPr/>
          </p:nvPicPr>
          <p:blipFill>
            <a:blip r:embed="rId5">
              <a:lum bright="-40000"/>
            </a:blip>
            <a:srcRect/>
            <a:stretch>
              <a:fillRect/>
            </a:stretch>
          </p:blipFill>
          <p:spPr bwMode="auto">
            <a:xfrm>
              <a:off x="1109664" y="5283045"/>
              <a:ext cx="301620" cy="265924"/>
            </a:xfrm>
            <a:prstGeom prst="rect">
              <a:avLst/>
            </a:prstGeom>
            <a:noFill/>
          </p:spPr>
        </p:pic>
      </p:grpSp>
      <p:grpSp>
        <p:nvGrpSpPr>
          <p:cNvPr id="27" name="Groupe 26"/>
          <p:cNvGrpSpPr/>
          <p:nvPr/>
        </p:nvGrpSpPr>
        <p:grpSpPr>
          <a:xfrm>
            <a:off x="6837949" y="2000249"/>
            <a:ext cx="398520" cy="366061"/>
            <a:chOff x="2355851" y="5163065"/>
            <a:chExt cx="730249" cy="730249"/>
          </a:xfrm>
        </p:grpSpPr>
        <p:pic>
          <p:nvPicPr>
            <p:cNvPr id="28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4">
              <a:lum bright="-40000"/>
            </a:blip>
            <a:srcRect/>
            <a:stretch>
              <a:fillRect/>
            </a:stretch>
          </p:blipFill>
          <p:spPr bwMode="auto">
            <a:xfrm>
              <a:off x="2355851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29" name="Picture 11" descr="C:\Users\Clément\Desktop\logo-linux.png"/>
            <p:cNvPicPr>
              <a:picLocks noChangeAspect="1" noChangeArrowheads="1"/>
            </p:cNvPicPr>
            <p:nvPr/>
          </p:nvPicPr>
          <p:blipFill>
            <a:blip r:embed="rId6">
              <a:lum bright="-40000"/>
            </a:blip>
            <a:srcRect/>
            <a:stretch>
              <a:fillRect/>
            </a:stretch>
          </p:blipFill>
          <p:spPr bwMode="auto">
            <a:xfrm>
              <a:off x="2590801" y="5235420"/>
              <a:ext cx="299221" cy="360000"/>
            </a:xfrm>
            <a:prstGeom prst="rect">
              <a:avLst/>
            </a:prstGeom>
            <a:noFill/>
          </p:spPr>
        </p:pic>
      </p:grpSp>
      <p:pic>
        <p:nvPicPr>
          <p:cNvPr id="30" name="Picture 3" descr="C:\Users\Clément\Pictures\icons\crystal_project_256x256\actions\db.png"/>
          <p:cNvPicPr>
            <a:picLocks noChangeAspect="1" noChangeArrowheads="1"/>
          </p:cNvPicPr>
          <p:nvPr/>
        </p:nvPicPr>
        <p:blipFill>
          <a:blip r:embed="rId7">
            <a:lum bright="-40000"/>
          </a:blip>
          <a:srcRect/>
          <a:stretch>
            <a:fillRect/>
          </a:stretch>
        </p:blipFill>
        <p:spPr bwMode="auto">
          <a:xfrm>
            <a:off x="7345628" y="341113"/>
            <a:ext cx="576988" cy="529994"/>
          </a:xfrm>
          <a:prstGeom prst="rect">
            <a:avLst/>
          </a:prstGeom>
          <a:noFill/>
        </p:spPr>
      </p:pic>
      <p:sp>
        <p:nvSpPr>
          <p:cNvPr id="31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fr-FR" dirty="0" smtClean="0"/>
              <a:t>Serveur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760324" y="2036519"/>
            <a:ext cx="7162292" cy="3800237"/>
          </a:xfrm>
        </p:spPr>
        <p:txBody>
          <a:bodyPr>
            <a:normAutofit/>
          </a:bodyPr>
          <a:lstStyle/>
          <a:p>
            <a:r>
              <a:rPr lang="fr-FR" dirty="0" smtClean="0"/>
              <a:t>Relation BDD – Serveur </a:t>
            </a:r>
            <a:r>
              <a:rPr lang="fr-FR" smtClean="0"/>
              <a:t>– Clients</a:t>
            </a:r>
          </a:p>
          <a:p>
            <a:pPr lvl="1"/>
            <a:r>
              <a:rPr lang="fr-FR" smtClean="0"/>
              <a:t>Architecture 3-tiers</a:t>
            </a:r>
            <a:endParaRPr lang="fr-FR" dirty="0" smtClean="0"/>
          </a:p>
          <a:p>
            <a:endParaRPr lang="fr-FR" dirty="0"/>
          </a:p>
          <a:p>
            <a:r>
              <a:rPr lang="fr-FR" smtClean="0"/>
              <a:t>Relation Serveur – Clients</a:t>
            </a:r>
          </a:p>
          <a:p>
            <a:pPr lvl="1"/>
            <a:r>
              <a:rPr lang="fr-FR" smtClean="0"/>
              <a:t>Protocole de communication</a:t>
            </a:r>
          </a:p>
          <a:p>
            <a:pPr lvl="1"/>
            <a:r>
              <a:rPr lang="fr-FR" smtClean="0"/>
              <a:t>Communication client / serveur</a:t>
            </a:r>
          </a:p>
          <a:p>
            <a:pPr lvl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Serveur</a:t>
            </a:r>
            <a:endParaRPr lang="fr-FR" dirty="0"/>
          </a:p>
        </p:txBody>
      </p:sp>
      <p:pic>
        <p:nvPicPr>
          <p:cNvPr id="5" name="Picture 4" descr="C:\Users\Clément\Pictures\icons\crystal_project_256x256\actions\server.pn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400442" y="993936"/>
            <a:ext cx="576988" cy="529994"/>
          </a:xfrm>
          <a:prstGeom prst="rect">
            <a:avLst/>
          </a:prstGeom>
          <a:noFill/>
        </p:spPr>
      </p:pic>
      <p:pic>
        <p:nvPicPr>
          <p:cNvPr id="6" name="Picture 6" descr="C:\Users\Clément\Pictures\icons\crystal_project_256x256\actions\webexport.png"/>
          <p:cNvPicPr>
            <a:picLocks noChangeAspect="1" noChangeArrowheads="1"/>
          </p:cNvPicPr>
          <p:nvPr/>
        </p:nvPicPr>
        <p:blipFill>
          <a:blip r:embed="rId4">
            <a:lum bright="-40000"/>
          </a:blip>
          <a:srcRect/>
          <a:stretch>
            <a:fillRect/>
          </a:stretch>
        </p:blipFill>
        <p:spPr bwMode="auto">
          <a:xfrm>
            <a:off x="8307274" y="958644"/>
            <a:ext cx="576988" cy="529994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5400000" flipH="1" flipV="1">
            <a:off x="6876969" y="599145"/>
            <a:ext cx="352534" cy="3664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6200000" flipV="1">
            <a:off x="6758329" y="1707892"/>
            <a:ext cx="425208" cy="11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0800000">
            <a:off x="8000588" y="561150"/>
            <a:ext cx="441838" cy="309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H="1" flipV="1">
            <a:off x="6191736" y="1707892"/>
            <a:ext cx="425208" cy="11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133605" y="2000250"/>
            <a:ext cx="398520" cy="366061"/>
            <a:chOff x="884234" y="5163065"/>
            <a:chExt cx="730249" cy="730249"/>
          </a:xfrm>
        </p:grpSpPr>
        <p:pic>
          <p:nvPicPr>
            <p:cNvPr id="12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5">
              <a:lum bright="-40000"/>
            </a:blip>
            <a:srcRect/>
            <a:stretch>
              <a:fillRect/>
            </a:stretch>
          </p:blipFill>
          <p:spPr bwMode="auto">
            <a:xfrm>
              <a:off x="884234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13" name="Picture 10" descr="C:\Users\Clément\Desktop\Logo_Windows1.png"/>
            <p:cNvPicPr>
              <a:picLocks noChangeAspect="1" noChangeArrowheads="1"/>
            </p:cNvPicPr>
            <p:nvPr/>
          </p:nvPicPr>
          <p:blipFill>
            <a:blip r:embed="rId6">
              <a:lum bright="-40000"/>
            </a:blip>
            <a:srcRect/>
            <a:stretch>
              <a:fillRect/>
            </a:stretch>
          </p:blipFill>
          <p:spPr bwMode="auto">
            <a:xfrm>
              <a:off x="1109664" y="5283045"/>
              <a:ext cx="301620" cy="265924"/>
            </a:xfrm>
            <a:prstGeom prst="rect">
              <a:avLst/>
            </a:prstGeom>
            <a:noFill/>
          </p:spPr>
        </p:pic>
      </p:grpSp>
      <p:grpSp>
        <p:nvGrpSpPr>
          <p:cNvPr id="14" name="Groupe 13"/>
          <p:cNvGrpSpPr/>
          <p:nvPr/>
        </p:nvGrpSpPr>
        <p:grpSpPr>
          <a:xfrm>
            <a:off x="6837949" y="2000249"/>
            <a:ext cx="398520" cy="366061"/>
            <a:chOff x="2355851" y="5163065"/>
            <a:chExt cx="730249" cy="730249"/>
          </a:xfrm>
        </p:grpSpPr>
        <p:pic>
          <p:nvPicPr>
            <p:cNvPr id="15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5">
              <a:lum bright="-40000"/>
            </a:blip>
            <a:srcRect/>
            <a:stretch>
              <a:fillRect/>
            </a:stretch>
          </p:blipFill>
          <p:spPr bwMode="auto">
            <a:xfrm>
              <a:off x="2355851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16" name="Picture 11" descr="C:\Users\Clément\Desktop\logo-linux.png"/>
            <p:cNvPicPr>
              <a:picLocks noChangeAspect="1" noChangeArrowheads="1"/>
            </p:cNvPicPr>
            <p:nvPr/>
          </p:nvPicPr>
          <p:blipFill>
            <a:blip r:embed="rId7">
              <a:lum bright="-40000"/>
            </a:blip>
            <a:srcRect/>
            <a:stretch>
              <a:fillRect/>
            </a:stretch>
          </p:blipFill>
          <p:spPr bwMode="auto">
            <a:xfrm>
              <a:off x="2590801" y="5235420"/>
              <a:ext cx="299221" cy="360000"/>
            </a:xfrm>
            <a:prstGeom prst="rect">
              <a:avLst/>
            </a:prstGeom>
            <a:noFill/>
          </p:spPr>
        </p:pic>
      </p:grpSp>
      <p:pic>
        <p:nvPicPr>
          <p:cNvPr id="17" name="Picture 3" descr="C:\Users\Clément\Pictures\icons\crystal_project_256x256\actions\db.png"/>
          <p:cNvPicPr>
            <a:picLocks noChangeAspect="1" noChangeArrowheads="1"/>
          </p:cNvPicPr>
          <p:nvPr/>
        </p:nvPicPr>
        <p:blipFill>
          <a:blip r:embed="rId8">
            <a:lum bright="-40000"/>
          </a:blip>
          <a:srcRect/>
          <a:stretch>
            <a:fillRect/>
          </a:stretch>
        </p:blipFill>
        <p:spPr bwMode="auto">
          <a:xfrm>
            <a:off x="7345628" y="341113"/>
            <a:ext cx="576988" cy="529994"/>
          </a:xfrm>
          <a:prstGeom prst="rect">
            <a:avLst/>
          </a:prstGeom>
          <a:noFill/>
        </p:spPr>
      </p:pic>
      <p:pic>
        <p:nvPicPr>
          <p:cNvPr id="2050" name="Picture 2" descr="C:\Users\Ikg\Desktop\Projet\Projet SVN\Projet B2 - Excellence\doc\ClassDiagramServer.png"/>
          <p:cNvPicPr>
            <a:picLocks noChangeAspect="1" noChangeArrowheads="1"/>
          </p:cNvPicPr>
          <p:nvPr/>
        </p:nvPicPr>
        <p:blipFill>
          <a:blip r:embed="rId9">
            <a:lum bright="-32000" contrast="40000"/>
          </a:blip>
          <a:srcRect/>
          <a:stretch>
            <a:fillRect/>
          </a:stretch>
        </p:blipFill>
        <p:spPr bwMode="auto">
          <a:xfrm>
            <a:off x="1081367" y="2849135"/>
            <a:ext cx="6057240" cy="3497182"/>
          </a:xfrm>
          <a:prstGeom prst="rect">
            <a:avLst/>
          </a:prstGeom>
          <a:noFill/>
        </p:spPr>
      </p:pic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982860" y="1965960"/>
            <a:ext cx="7162292" cy="4097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mtClean="0"/>
              <a:t>Diagramme de classe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 rot="5400000" flipH="1" flipV="1">
            <a:off x="931863" y="3843338"/>
            <a:ext cx="80962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V="1">
            <a:off x="1604962" y="3608387"/>
            <a:ext cx="339724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 flipH="1" flipV="1">
            <a:off x="1611312" y="4084638"/>
            <a:ext cx="327025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10800000">
            <a:off x="1774823" y="3771900"/>
            <a:ext cx="17780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10800000" flipV="1">
            <a:off x="1774823" y="3921126"/>
            <a:ext cx="177800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 flipH="1" flipV="1">
            <a:off x="3987799" y="4498975"/>
            <a:ext cx="3683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 flipH="1" flipV="1">
            <a:off x="3987798" y="5584826"/>
            <a:ext cx="3683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883150" y="4949825"/>
            <a:ext cx="841375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4589536"/>
      </p:ext>
    </p:extLst>
  </p:cSld>
  <p:clrMapOvr>
    <a:masterClrMapping/>
  </p:clrMapOvr>
  <p:transition advTm="5627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004" y="1353312"/>
            <a:ext cx="7162292" cy="4999737"/>
          </a:xfrm>
        </p:spPr>
        <p:txBody>
          <a:bodyPr>
            <a:normAutofit/>
          </a:bodyPr>
          <a:lstStyle/>
          <a:p>
            <a:r>
              <a:rPr lang="fr-FR" smtClean="0"/>
              <a:t>Gestion des tournois</a:t>
            </a:r>
          </a:p>
          <a:p>
            <a:endParaRPr lang="fr-FR" smtClean="0"/>
          </a:p>
          <a:p>
            <a:r>
              <a:rPr lang="fr-FR" smtClean="0"/>
              <a:t>Gestion des ligues (combats équilibrés)</a:t>
            </a:r>
          </a:p>
          <a:p>
            <a:endParaRPr lang="fr-FR" smtClean="0"/>
          </a:p>
          <a:p>
            <a:r>
              <a:rPr lang="fr-FR" smtClean="0"/>
              <a:t>Lobby</a:t>
            </a:r>
          </a:p>
          <a:p>
            <a:pPr lvl="1"/>
            <a:r>
              <a:rPr lang="fr-FR" smtClean="0"/>
              <a:t>Salle après connexion</a:t>
            </a:r>
          </a:p>
          <a:p>
            <a:pPr lvl="1"/>
            <a:r>
              <a:rPr lang="fr-FR" smtClean="0"/>
              <a:t>Sélection du type de jeu</a:t>
            </a:r>
          </a:p>
          <a:p>
            <a:pPr lvl="1"/>
            <a:r>
              <a:rPr lang="fr-FR" smtClean="0"/>
              <a:t>Discussion avec d’autre joueurs</a:t>
            </a:r>
          </a:p>
          <a:p>
            <a:pPr lvl="1"/>
            <a:endParaRPr lang="fr-FR" smtClean="0"/>
          </a:p>
          <a:p>
            <a:r>
              <a:rPr lang="fr-FR" smtClean="0"/>
              <a:t>Création d’un forum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91184"/>
          </a:xfrm>
        </p:spPr>
        <p:txBody>
          <a:bodyPr/>
          <a:lstStyle/>
          <a:p>
            <a:r>
              <a:rPr lang="fr-FR" smtClean="0"/>
              <a:t>Prochaines fonctionnalitées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99291822"/>
      </p:ext>
    </p:extLst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1433732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fr-FR" sz="4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Environnement de Travail </a:t>
            </a:r>
            <a:endParaRPr lang="fr-FR" sz="4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457200" y="3864904"/>
            <a:ext cx="8305800" cy="1143000"/>
          </a:xfrm>
        </p:spPr>
        <p:txBody>
          <a:bodyPr/>
          <a:lstStyle/>
          <a:p>
            <a:r>
              <a:rPr lang="fr-FR" smtClean="0"/>
              <a:t>Nos outils, notre organisation</a:t>
            </a:r>
            <a:endParaRPr lang="fr-FR" sz="1800" dirty="0"/>
          </a:p>
        </p:txBody>
      </p:sp>
    </p:spTree>
    <p:extLst>
      <p:ext uri="{BB962C8B-B14F-4D97-AF65-F5344CB8AC3E}">
        <p14:creationId xmlns="" xmlns:p14="http://schemas.microsoft.com/office/powerpoint/2010/main" val="189273195"/>
      </p:ext>
    </p:extLst>
  </p:cSld>
  <p:clrMapOvr>
    <a:masterClrMapping/>
  </p:clrMapOvr>
  <p:transition spd="slow" advTm="366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Technologies utilisées</a:t>
            </a:r>
          </a:p>
          <a:p>
            <a:pPr lvl="1"/>
            <a:r>
              <a:rPr lang="fr-FR" dirty="0" smtClean="0"/>
              <a:t>Client et serveur</a:t>
            </a:r>
          </a:p>
          <a:p>
            <a:pPr lvl="2"/>
            <a:r>
              <a:rPr lang="fr-FR" dirty="0" smtClean="0"/>
              <a:t>C++</a:t>
            </a:r>
          </a:p>
          <a:p>
            <a:pPr lvl="2"/>
            <a:r>
              <a:rPr lang="fr-FR" dirty="0" smtClean="0"/>
              <a:t>Bibliothèque SFML</a:t>
            </a:r>
          </a:p>
          <a:p>
            <a:pPr lvl="3"/>
            <a:r>
              <a:rPr lang="fr-FR" dirty="0" err="1" smtClean="0"/>
              <a:t>Graphics</a:t>
            </a:r>
            <a:endParaRPr lang="fr-FR" dirty="0" smtClean="0"/>
          </a:p>
          <a:p>
            <a:pPr lvl="3"/>
            <a:r>
              <a:rPr lang="fr-FR" dirty="0" smtClean="0"/>
              <a:t>Network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Site Web</a:t>
            </a:r>
          </a:p>
          <a:p>
            <a:pPr lvl="2"/>
            <a:r>
              <a:rPr lang="fr-FR" dirty="0" err="1" smtClean="0"/>
              <a:t>xHTML</a:t>
            </a:r>
            <a:r>
              <a:rPr lang="fr-FR" dirty="0" smtClean="0"/>
              <a:t> / CSS</a:t>
            </a:r>
          </a:p>
          <a:p>
            <a:pPr lvl="2"/>
            <a:r>
              <a:rPr lang="fr-FR" dirty="0" smtClean="0"/>
              <a:t>JavaScript / </a:t>
            </a:r>
            <a:r>
              <a:rPr lang="fr-FR" dirty="0" err="1" smtClean="0"/>
              <a:t>Jquery</a:t>
            </a:r>
            <a:r>
              <a:rPr lang="fr-FR" dirty="0" smtClean="0"/>
              <a:t> / Ajax</a:t>
            </a:r>
          </a:p>
          <a:p>
            <a:pPr lvl="2"/>
            <a:r>
              <a:rPr lang="fr-FR" dirty="0" smtClean="0"/>
              <a:t>PHP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Base de données</a:t>
            </a:r>
          </a:p>
          <a:p>
            <a:pPr lvl="2"/>
            <a:r>
              <a:rPr lang="fr-FR" dirty="0" smtClean="0"/>
              <a:t>MySQL</a:t>
            </a:r>
          </a:p>
          <a:p>
            <a:pPr lvl="1">
              <a:buNone/>
            </a:pPr>
            <a:r>
              <a:rPr lang="fr-FR" dirty="0" smtClean="0"/>
              <a:t>	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Environnement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85924320"/>
      </p:ext>
    </p:extLst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Logiciels </a:t>
            </a:r>
          </a:p>
          <a:p>
            <a:pPr lvl="1"/>
            <a:r>
              <a:rPr lang="fr-FR" dirty="0" smtClean="0"/>
              <a:t>Visual Studio 2010</a:t>
            </a:r>
          </a:p>
          <a:p>
            <a:pPr lvl="1"/>
            <a:r>
              <a:rPr lang="fr-FR" smtClean="0"/>
              <a:t>NetBeans 7.0</a:t>
            </a:r>
            <a:endParaRPr lang="fr-FR" dirty="0" smtClean="0"/>
          </a:p>
          <a:p>
            <a:pPr lvl="1"/>
            <a:r>
              <a:rPr lang="fr-FR" smtClean="0"/>
              <a:t>Photoshop </a:t>
            </a:r>
            <a:endParaRPr lang="fr-FR" dirty="0" smtClean="0"/>
          </a:p>
          <a:p>
            <a:pPr lvl="1"/>
            <a:r>
              <a:rPr lang="fr-FR" smtClean="0"/>
              <a:t>Subversion</a:t>
            </a:r>
          </a:p>
          <a:p>
            <a:pPr lvl="1"/>
            <a:r>
              <a:rPr lang="fr-FR" smtClean="0"/>
              <a:t>MySQL WorkBench</a:t>
            </a:r>
          </a:p>
          <a:p>
            <a:pPr lvl="1"/>
            <a:endParaRPr lang="fr-FR" dirty="0"/>
          </a:p>
          <a:p>
            <a:r>
              <a:rPr lang="fr-FR" dirty="0" smtClean="0"/>
              <a:t>Systèmes d’exploitation</a:t>
            </a:r>
          </a:p>
          <a:p>
            <a:pPr lvl="1"/>
            <a:r>
              <a:rPr lang="fr-FR" dirty="0" smtClean="0"/>
              <a:t>Windows 7</a:t>
            </a:r>
          </a:p>
          <a:p>
            <a:pPr lvl="1"/>
            <a:r>
              <a:rPr lang="fr-FR" smtClean="0"/>
              <a:t>Debian Squeeze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Environnement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24314363"/>
      </p:ext>
    </p:extLst>
  </p:cSld>
  <p:clrMapOvr>
    <a:masterClrMapping/>
  </p:clrMapOvr>
  <p:transition advTm="4915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004" y="1525168"/>
            <a:ext cx="7162292" cy="4298431"/>
          </a:xfrm>
        </p:spPr>
        <p:txBody>
          <a:bodyPr/>
          <a:lstStyle/>
          <a:p>
            <a:r>
              <a:rPr lang="fr-FR" dirty="0" smtClean="0"/>
              <a:t>Répartition équitable</a:t>
            </a:r>
          </a:p>
          <a:p>
            <a:endParaRPr lang="fr-FR" dirty="0" smtClean="0"/>
          </a:p>
          <a:p>
            <a:r>
              <a:rPr lang="fr-FR" dirty="0" smtClean="0"/>
              <a:t>Réfléchie</a:t>
            </a:r>
          </a:p>
          <a:p>
            <a:pPr lvl="1"/>
            <a:r>
              <a:rPr lang="fr-FR" dirty="0" smtClean="0"/>
              <a:t>Basée sur </a:t>
            </a:r>
            <a:r>
              <a:rPr lang="fr-FR" smtClean="0"/>
              <a:t>la modélisation (UML et Merise) 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Développement en parallèle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Répartition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30177245"/>
      </p:ext>
    </p:extLst>
  </p:cSld>
  <p:clrMapOvr>
    <a:masterClrMapping/>
  </p:clrMapOvr>
  <p:transition advTm="3990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658451"/>
            <a:ext cx="6777317" cy="35089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/>
              <a:t>Présentation générale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Architecture &amp; Modélisation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Environnement de travail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Démonstration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Conclusion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fr-FR" sz="42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Sommaire</a:t>
            </a:r>
            <a:endParaRPr lang="fr-FR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575260"/>
      </p:ext>
    </p:extLst>
  </p:cSld>
  <p:clrMapOvr>
    <a:masterClrMapping/>
  </p:clrMapOvr>
  <p:transition spd="slow" advTm="1174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Démonstration</a:t>
            </a:r>
            <a:endParaRPr lang="fr-FR" dirty="0"/>
          </a:p>
        </p:txBody>
      </p:sp>
      <p:pic>
        <p:nvPicPr>
          <p:cNvPr id="2050" name="Picture 2" descr="C:\Users\Ikg\Desktop\Sans tit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299" y="1358900"/>
            <a:ext cx="6556375" cy="5144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6441374"/>
      </p:ext>
    </p:extLst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9273195"/>
      </p:ext>
    </p:extLst>
  </p:cSld>
  <p:clrMapOvr>
    <a:masterClrMapping/>
  </p:clrMapOvr>
  <p:transition spd="slow" advTm="78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004" y="1840247"/>
            <a:ext cx="7162292" cy="4298431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fr-FR" dirty="0" smtClean="0"/>
              <a:t>Rassemble les étudiants de SUPINFO autour d’un jeu intellectuel.</a:t>
            </a:r>
          </a:p>
          <a:p>
            <a:pPr lvl="1">
              <a:lnSpc>
                <a:spcPct val="140000"/>
              </a:lnSpc>
            </a:pPr>
            <a:r>
              <a:rPr lang="fr-FR" dirty="0" smtClean="0"/>
              <a:t>Partage des connaissances à propos des échecs</a:t>
            </a:r>
          </a:p>
          <a:p>
            <a:pPr lvl="1">
              <a:lnSpc>
                <a:spcPct val="140000"/>
              </a:lnSpc>
            </a:pPr>
            <a:endParaRPr lang="fr-FR" dirty="0" smtClean="0"/>
          </a:p>
          <a:p>
            <a:pPr>
              <a:lnSpc>
                <a:spcPct val="140000"/>
              </a:lnSpc>
            </a:pPr>
            <a:r>
              <a:rPr lang="fr-FR" dirty="0" smtClean="0"/>
              <a:t>Montre la mise en pratique des connaissances acquises au sein de l’école.</a:t>
            </a:r>
          </a:p>
          <a:p>
            <a:pPr>
              <a:lnSpc>
                <a:spcPct val="140000"/>
              </a:lnSpc>
            </a:pP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le projet apporte…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12175" y="1720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928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004" y="1827547"/>
            <a:ext cx="7162292" cy="4298431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fr-FR" dirty="0" smtClean="0"/>
              <a:t>Produit fini et fonctionnel</a:t>
            </a:r>
          </a:p>
          <a:p>
            <a:pPr>
              <a:lnSpc>
                <a:spcPct val="140000"/>
              </a:lnSpc>
            </a:pPr>
            <a:r>
              <a:rPr lang="fr-FR" dirty="0" smtClean="0"/>
              <a:t>Stabilité, </a:t>
            </a:r>
            <a:r>
              <a:rPr lang="fr-FR" dirty="0" smtClean="0"/>
              <a:t>performances, ergonomie</a:t>
            </a:r>
          </a:p>
          <a:p>
            <a:pPr>
              <a:lnSpc>
                <a:spcPct val="140000"/>
              </a:lnSpc>
            </a:pPr>
            <a:r>
              <a:rPr lang="fr-FR" dirty="0" smtClean="0"/>
              <a:t>Multiplateforme</a:t>
            </a:r>
            <a:endParaRPr lang="fr-FR" dirty="0" smtClean="0"/>
          </a:p>
          <a:p>
            <a:pPr>
              <a:lnSpc>
                <a:spcPct val="140000"/>
              </a:lnSpc>
            </a:pPr>
            <a:r>
              <a:rPr lang="fr-FR" dirty="0" smtClean="0"/>
              <a:t>Développé avec des Outils professionnels</a:t>
            </a:r>
          </a:p>
          <a:p>
            <a:pPr>
              <a:lnSpc>
                <a:spcPct val="140000"/>
              </a:lnSpc>
            </a:pP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onclusion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12175" y="1720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928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fr-FR" dirty="0" smtClean="0"/>
              <a:t>Avez vous des questions ?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pic>
        <p:nvPicPr>
          <p:cNvPr id="4098" name="Picture 2" descr="C:\Users\Ikg\Desktop\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300" y="2158269"/>
            <a:ext cx="3949700" cy="3937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0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Le groupe, le projet</a:t>
            </a:r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générale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9273195"/>
      </p:ext>
    </p:extLst>
  </p:cSld>
  <p:clrMapOvr>
    <a:masterClrMapping/>
  </p:clrMapOvr>
  <p:transition spd="slow" advTm="1026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658451"/>
            <a:ext cx="6777317" cy="35089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200" dirty="0"/>
              <a:t>LABARRE </a:t>
            </a:r>
            <a:r>
              <a:rPr lang="fr-FR" sz="2200" dirty="0" smtClean="0"/>
              <a:t>Gautier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MAITRE Cyril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MIRROIR Alexis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STROPPA </a:t>
            </a:r>
            <a:r>
              <a:rPr lang="fr-FR" sz="2200" dirty="0" smtClean="0"/>
              <a:t>Clément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fr-FR" sz="42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Le Groupe</a:t>
            </a:r>
            <a:endParaRPr lang="fr-FR" sz="42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575260"/>
      </p:ext>
    </p:extLst>
  </p:cSld>
  <p:clrMapOvr>
    <a:masterClrMapping/>
  </p:clrMapOvr>
  <p:transition spd="slow" advTm="1918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09600" y="304800"/>
            <a:ext cx="8229600" cy="111283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fr-FR" sz="42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Le Projet</a:t>
            </a:r>
            <a:endParaRPr lang="fr-FR" sz="42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79500" y="1658451"/>
            <a:ext cx="6777317" cy="455184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defTabSz="9144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fr-FR" sz="2600" dirty="0" smtClean="0"/>
              <a:t>Jeu d’échec</a:t>
            </a:r>
          </a:p>
          <a:p>
            <a:pPr marL="731520" lvl="1" indent="-274320" defTabSz="9144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fr-FR" sz="2400" dirty="0" smtClean="0">
                <a:solidFill>
                  <a:schemeClr val="tx2"/>
                </a:solidFill>
              </a:rPr>
              <a:t>Multi Joueur</a:t>
            </a:r>
          </a:p>
          <a:p>
            <a:pPr marL="731520" lvl="1" indent="-274320" defTabSz="9144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fr-FR" sz="2400" dirty="0" smtClean="0">
                <a:solidFill>
                  <a:schemeClr val="tx2"/>
                </a:solidFill>
              </a:rPr>
              <a:t>En Ligne</a:t>
            </a:r>
          </a:p>
          <a:p>
            <a:pPr marL="731520" lvl="1" indent="-274320" defTabSz="9144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dirty="0" smtClean="0"/>
              <a:t>Site Web</a:t>
            </a:r>
          </a:p>
          <a:p>
            <a:pPr marL="731520" lvl="1" indent="-274320" defTabSz="9144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fr-FR" sz="2400" dirty="0" smtClean="0">
                <a:solidFill>
                  <a:schemeClr val="tx2"/>
                </a:solidFill>
              </a:rPr>
              <a:t>Plateforme  communautaire</a:t>
            </a:r>
          </a:p>
          <a:p>
            <a:pPr marL="731520" lvl="1" indent="-274320" defTabSz="9144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fr-FR" sz="2400" dirty="0" smtClean="0">
                <a:solidFill>
                  <a:schemeClr val="tx2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368903678"/>
      </p:ext>
    </p:extLst>
  </p:cSld>
  <p:clrMapOvr>
    <a:masterClrMapping/>
  </p:clrMapOvr>
  <p:transition advTm="277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004" y="1900576"/>
            <a:ext cx="7162292" cy="3289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Respect de la </a:t>
            </a:r>
            <a:r>
              <a:rPr lang="fr-FR" dirty="0" smtClean="0"/>
              <a:t>deadline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Respect des </a:t>
            </a:r>
            <a:r>
              <a:rPr lang="fr-FR" dirty="0" smtClean="0"/>
              <a:t>objectifs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Répartition </a:t>
            </a:r>
            <a:r>
              <a:rPr lang="fr-FR" dirty="0" smtClean="0"/>
              <a:t>efficace du travail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Utilisation de Subversion (SVN)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du Temps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35815509"/>
      </p:ext>
    </p:extLst>
  </p:cSld>
  <p:clrMapOvr>
    <a:masterClrMapping/>
  </p:clrMapOvr>
  <p:transition advTm="966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1800" dirty="0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Architecture &amp;</a:t>
            </a:r>
            <a:br>
              <a:rPr lang="fr-FR" dirty="0" smtClean="0"/>
            </a:br>
            <a:r>
              <a:rPr lang="fr-FR" dirty="0" smtClean="0"/>
              <a:t>Modélisation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9273195"/>
      </p:ext>
    </p:extLst>
  </p:cSld>
  <p:clrMapOvr>
    <a:masterClrMapping/>
  </p:clrMapOvr>
  <p:transition spd="slow" advTm="1035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globale</a:t>
            </a:r>
            <a:endParaRPr lang="fr-FR" dirty="0"/>
          </a:p>
        </p:txBody>
      </p:sp>
      <p:grpSp>
        <p:nvGrpSpPr>
          <p:cNvPr id="47" name="Groupe 46"/>
          <p:cNvGrpSpPr/>
          <p:nvPr/>
        </p:nvGrpSpPr>
        <p:grpSpPr>
          <a:xfrm>
            <a:off x="754855" y="1417638"/>
            <a:ext cx="7055644" cy="4892633"/>
            <a:chOff x="754855" y="1417638"/>
            <a:chExt cx="7055644" cy="4892633"/>
          </a:xfrm>
        </p:grpSpPr>
        <p:pic>
          <p:nvPicPr>
            <p:cNvPr id="1027" name="Picture 3" descr="C:\Users\Clément\Pictures\icons\crystal_project_256x256\actions\db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67150" y="1417638"/>
              <a:ext cx="1057275" cy="1057275"/>
            </a:xfrm>
            <a:prstGeom prst="rect">
              <a:avLst/>
            </a:prstGeom>
            <a:noFill/>
          </p:spPr>
        </p:pic>
        <p:pic>
          <p:nvPicPr>
            <p:cNvPr id="1028" name="Picture 4" descr="C:\Users\Clément\Pictures\icons\crystal_project_256x256\actions\serve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30337" y="2545318"/>
              <a:ext cx="1057275" cy="1057275"/>
            </a:xfrm>
            <a:prstGeom prst="rect">
              <a:avLst/>
            </a:prstGeom>
            <a:noFill/>
          </p:spPr>
        </p:pic>
        <p:pic>
          <p:nvPicPr>
            <p:cNvPr id="1029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4234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1030" name="Picture 6" descr="C:\Users\Clément\Pictures\icons\crystal_project_256x256\actions\webexport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72249" y="2514600"/>
              <a:ext cx="1057275" cy="1057275"/>
            </a:xfrm>
            <a:prstGeom prst="rect">
              <a:avLst/>
            </a:prstGeom>
            <a:noFill/>
          </p:spPr>
        </p:pic>
        <p:pic>
          <p:nvPicPr>
            <p:cNvPr id="9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5851" y="5163065"/>
              <a:ext cx="730249" cy="730249"/>
            </a:xfrm>
            <a:prstGeom prst="rect">
              <a:avLst/>
            </a:prstGeom>
            <a:noFill/>
          </p:spPr>
        </p:pic>
        <p:cxnSp>
          <p:nvCxnSpPr>
            <p:cNvPr id="14" name="Connecteur droit avec flèche 13"/>
            <p:cNvCxnSpPr/>
            <p:nvPr/>
          </p:nvCxnSpPr>
          <p:spPr>
            <a:xfrm flipV="1">
              <a:off x="2290764" y="1946277"/>
              <a:ext cx="1576384" cy="5286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16200000" flipV="1">
              <a:off x="2175412" y="4588925"/>
              <a:ext cx="848240" cy="2047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3533775" y="2615684"/>
              <a:ext cx="1819275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Base de données</a:t>
              </a:r>
              <a:endParaRPr lang="fr-FR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572249" y="3602593"/>
              <a:ext cx="123825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Site Web</a:t>
              </a:r>
              <a:endParaRPr lang="fr-FR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114424" y="3787259"/>
              <a:ext cx="1943101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Serveur de jeu</a:t>
              </a:r>
              <a:endParaRPr lang="fr-FR" dirty="0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H="1" flipV="1">
              <a:off x="4924425" y="1946277"/>
              <a:ext cx="1576384" cy="5286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rot="5400000" flipH="1" flipV="1">
              <a:off x="956209" y="4588925"/>
              <a:ext cx="848240" cy="2047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754855" y="5931414"/>
              <a:ext cx="102394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Client</a:t>
              </a:r>
              <a:endParaRPr lang="fr-FR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2237582" y="5940939"/>
              <a:ext cx="102394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Client</a:t>
              </a:r>
              <a:endParaRPr lang="fr-FR" dirty="0"/>
            </a:p>
          </p:txBody>
        </p:sp>
        <p:pic>
          <p:nvPicPr>
            <p:cNvPr id="1034" name="Picture 10" descr="C:\Users\Clément\Desktop\Logo_Windows1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09664" y="5283045"/>
              <a:ext cx="301620" cy="265924"/>
            </a:xfrm>
            <a:prstGeom prst="rect">
              <a:avLst/>
            </a:prstGeom>
            <a:noFill/>
          </p:spPr>
        </p:pic>
        <p:pic>
          <p:nvPicPr>
            <p:cNvPr id="1035" name="Picture 11" descr="C:\Users\Clément\Desktop\logo-linux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90801" y="5235420"/>
              <a:ext cx="299221" cy="36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592437695"/>
      </p:ext>
    </p:extLst>
  </p:cSld>
  <p:clrMapOvr>
    <a:masterClrMapping/>
  </p:clrMapOvr>
  <p:transition advTm="10732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Base de données</a:t>
            </a:r>
            <a:endParaRPr lang="fr-FR" dirty="0"/>
          </a:p>
        </p:txBody>
      </p:sp>
      <p:pic>
        <p:nvPicPr>
          <p:cNvPr id="5" name="Picture 4" descr="C:\Users\Clément\Pictures\icons\crystal_project_256x256\actions\server.png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6400442" y="993936"/>
            <a:ext cx="576988" cy="529994"/>
          </a:xfrm>
          <a:prstGeom prst="rect">
            <a:avLst/>
          </a:prstGeom>
          <a:noFill/>
        </p:spPr>
      </p:pic>
      <p:pic>
        <p:nvPicPr>
          <p:cNvPr id="7" name="Picture 6" descr="C:\Users\Clément\Pictures\icons\crystal_project_256x256\actions\webexport.png"/>
          <p:cNvPicPr>
            <a:picLocks noChangeAspect="1" noChangeArrowheads="1"/>
          </p:cNvPicPr>
          <p:nvPr/>
        </p:nvPicPr>
        <p:blipFill>
          <a:blip r:embed="rId4">
            <a:lum bright="-40000"/>
          </a:blip>
          <a:srcRect/>
          <a:stretch>
            <a:fillRect/>
          </a:stretch>
        </p:blipFill>
        <p:spPr bwMode="auto">
          <a:xfrm>
            <a:off x="8307274" y="958644"/>
            <a:ext cx="576988" cy="529994"/>
          </a:xfrm>
          <a:prstGeom prst="rect">
            <a:avLst/>
          </a:prstGeom>
          <a:noFill/>
        </p:spPr>
      </p:pic>
      <p:cxnSp>
        <p:nvCxnSpPr>
          <p:cNvPr id="9" name="Connecteur droit avec flèche 8"/>
          <p:cNvCxnSpPr/>
          <p:nvPr/>
        </p:nvCxnSpPr>
        <p:spPr>
          <a:xfrm rot="5400000" flipH="1" flipV="1">
            <a:off x="6876969" y="599145"/>
            <a:ext cx="352534" cy="3664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6200000" flipV="1">
            <a:off x="6758329" y="1707892"/>
            <a:ext cx="425208" cy="11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0800000">
            <a:off x="8000588" y="561150"/>
            <a:ext cx="441838" cy="309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H="1" flipV="1">
            <a:off x="6191736" y="1707892"/>
            <a:ext cx="425208" cy="11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6133605" y="2000250"/>
            <a:ext cx="398520" cy="366061"/>
            <a:chOff x="884234" y="5163065"/>
            <a:chExt cx="730249" cy="730249"/>
          </a:xfrm>
        </p:grpSpPr>
        <p:pic>
          <p:nvPicPr>
            <p:cNvPr id="6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5">
              <a:lum bright="-40000"/>
            </a:blip>
            <a:srcRect/>
            <a:stretch>
              <a:fillRect/>
            </a:stretch>
          </p:blipFill>
          <p:spPr bwMode="auto">
            <a:xfrm>
              <a:off x="884234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18" name="Picture 10" descr="C:\Users\Clément\Desktop\Logo_Windows1.png"/>
            <p:cNvPicPr>
              <a:picLocks noChangeAspect="1" noChangeArrowheads="1"/>
            </p:cNvPicPr>
            <p:nvPr/>
          </p:nvPicPr>
          <p:blipFill>
            <a:blip r:embed="rId6">
              <a:lum bright="-40000"/>
            </a:blip>
            <a:srcRect/>
            <a:stretch>
              <a:fillRect/>
            </a:stretch>
          </p:blipFill>
          <p:spPr bwMode="auto">
            <a:xfrm>
              <a:off x="1109664" y="5283045"/>
              <a:ext cx="301620" cy="265924"/>
            </a:xfrm>
            <a:prstGeom prst="rect">
              <a:avLst/>
            </a:prstGeom>
            <a:noFill/>
          </p:spPr>
        </p:pic>
      </p:grpSp>
      <p:grpSp>
        <p:nvGrpSpPr>
          <p:cNvPr id="24" name="Groupe 23"/>
          <p:cNvGrpSpPr/>
          <p:nvPr/>
        </p:nvGrpSpPr>
        <p:grpSpPr>
          <a:xfrm>
            <a:off x="6837949" y="2000249"/>
            <a:ext cx="398520" cy="366061"/>
            <a:chOff x="2355851" y="5163065"/>
            <a:chExt cx="730249" cy="730249"/>
          </a:xfrm>
        </p:grpSpPr>
        <p:pic>
          <p:nvPicPr>
            <p:cNvPr id="8" name="Picture 5" descr="C:\Users\Clément\Pictures\icons\crystal_project_256x256\apps\display.png"/>
            <p:cNvPicPr>
              <a:picLocks noChangeAspect="1" noChangeArrowheads="1"/>
            </p:cNvPicPr>
            <p:nvPr/>
          </p:nvPicPr>
          <p:blipFill>
            <a:blip r:embed="rId5">
              <a:lum bright="-40000"/>
            </a:blip>
            <a:srcRect/>
            <a:stretch>
              <a:fillRect/>
            </a:stretch>
          </p:blipFill>
          <p:spPr bwMode="auto">
            <a:xfrm>
              <a:off x="2355851" y="5163065"/>
              <a:ext cx="730249" cy="730249"/>
            </a:xfrm>
            <a:prstGeom prst="rect">
              <a:avLst/>
            </a:prstGeom>
            <a:noFill/>
          </p:spPr>
        </p:pic>
        <p:pic>
          <p:nvPicPr>
            <p:cNvPr id="19" name="Picture 11" descr="C:\Users\Clément\Desktop\logo-linux.png"/>
            <p:cNvPicPr>
              <a:picLocks noChangeAspect="1" noChangeArrowheads="1"/>
            </p:cNvPicPr>
            <p:nvPr/>
          </p:nvPicPr>
          <p:blipFill>
            <a:blip r:embed="rId7">
              <a:lum bright="-40000"/>
            </a:blip>
            <a:srcRect/>
            <a:stretch>
              <a:fillRect/>
            </a:stretch>
          </p:blipFill>
          <p:spPr bwMode="auto">
            <a:xfrm>
              <a:off x="2590801" y="5235420"/>
              <a:ext cx="299221" cy="360000"/>
            </a:xfrm>
            <a:prstGeom prst="rect">
              <a:avLst/>
            </a:prstGeom>
            <a:noFill/>
          </p:spPr>
        </p:pic>
      </p:grpSp>
      <p:pic>
        <p:nvPicPr>
          <p:cNvPr id="31" name="Picture 3" descr="C:\Users\Clément\Pictures\icons\crystal_project_256x256\actions\db.png"/>
          <p:cNvPicPr>
            <a:picLocks noChangeAspect="1" noChangeArrowheads="1"/>
          </p:cNvPicPr>
          <p:nvPr/>
        </p:nvPicPr>
        <p:blipFill>
          <a:blip r:embed="rId8">
            <a:lum bright="10000"/>
          </a:blip>
          <a:srcRect/>
          <a:stretch>
            <a:fillRect/>
          </a:stretch>
        </p:blipFill>
        <p:spPr bwMode="auto">
          <a:xfrm>
            <a:off x="7345628" y="341113"/>
            <a:ext cx="576988" cy="529994"/>
          </a:xfrm>
          <a:prstGeom prst="rect">
            <a:avLst/>
          </a:prstGeom>
          <a:noFill/>
        </p:spPr>
      </p:pic>
      <p:pic>
        <p:nvPicPr>
          <p:cNvPr id="1026" name="Picture 2" descr="D:\Projets\Projet B2 - Excellence\doc\diagramme_bd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626" y="1825022"/>
            <a:ext cx="7810500" cy="4615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9747178"/>
      </p:ext>
    </p:extLst>
  </p:cSld>
  <p:clrMapOvr>
    <a:masterClrMapping/>
  </p:clrMapOvr>
  <p:transition advTm="5627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828</TotalTime>
  <Words>668</Words>
  <Application>Microsoft Office PowerPoint</Application>
  <PresentationFormat>Affichage à l'écran (4:3)</PresentationFormat>
  <Paragraphs>174</Paragraphs>
  <Slides>24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Papier</vt:lpstr>
      <vt:lpstr>Diapositive 1</vt:lpstr>
      <vt:lpstr>Diapositive 2</vt:lpstr>
      <vt:lpstr>Présentation générale</vt:lpstr>
      <vt:lpstr>Diapositive 4</vt:lpstr>
      <vt:lpstr>Diapositive 5</vt:lpstr>
      <vt:lpstr>Gestion du Temps</vt:lpstr>
      <vt:lpstr>Architecture &amp; Modélisation</vt:lpstr>
      <vt:lpstr>Architecture globale</vt:lpstr>
      <vt:lpstr>Base de données</vt:lpstr>
      <vt:lpstr>Site</vt:lpstr>
      <vt:lpstr>Client</vt:lpstr>
      <vt:lpstr>Client</vt:lpstr>
      <vt:lpstr>Serveur</vt:lpstr>
      <vt:lpstr>Serveur</vt:lpstr>
      <vt:lpstr>Prochaines fonctionnalitées</vt:lpstr>
      <vt:lpstr>Diapositive 16</vt:lpstr>
      <vt:lpstr>Environnement</vt:lpstr>
      <vt:lpstr>Environnement</vt:lpstr>
      <vt:lpstr>Répartition</vt:lpstr>
      <vt:lpstr>Démonstration</vt:lpstr>
      <vt:lpstr>Conclusion</vt:lpstr>
      <vt:lpstr>Ce que le projet apporte…</vt:lpstr>
      <vt:lpstr>Conclusion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Rampart</dc:title>
  <dc:creator>Raphael Walter</dc:creator>
  <cp:lastModifiedBy>Ikg</cp:lastModifiedBy>
  <cp:revision>90</cp:revision>
  <dcterms:created xsi:type="dcterms:W3CDTF">2011-06-16T09:42:23Z</dcterms:created>
  <dcterms:modified xsi:type="dcterms:W3CDTF">2011-09-01T19:32:58Z</dcterms:modified>
</cp:coreProperties>
</file>