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86" r:id="rId1"/>
  </p:sldMasterIdLst>
  <p:notesMasterIdLst>
    <p:notesMasterId r:id="rId20"/>
  </p:notesMasterIdLst>
  <p:sldIdLst>
    <p:sldId id="256" r:id="rId2"/>
    <p:sldId id="257" r:id="rId3"/>
    <p:sldId id="275" r:id="rId4"/>
    <p:sldId id="263" r:id="rId5"/>
    <p:sldId id="258" r:id="rId6"/>
    <p:sldId id="264" r:id="rId7"/>
    <p:sldId id="276" r:id="rId8"/>
    <p:sldId id="266" r:id="rId9"/>
    <p:sldId id="268" r:id="rId10"/>
    <p:sldId id="267" r:id="rId11"/>
    <p:sldId id="277" r:id="rId12"/>
    <p:sldId id="261" r:id="rId13"/>
    <p:sldId id="262" r:id="rId14"/>
    <p:sldId id="271" r:id="rId15"/>
    <p:sldId id="270" r:id="rId16"/>
    <p:sldId id="278" r:id="rId17"/>
    <p:sldId id="272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D35E49A6-3DD5-FE45-9E40-6812EF0FB2A4}">
          <p14:sldIdLst>
            <p14:sldId id="256"/>
            <p14:sldId id="257"/>
            <p14:sldId id="275"/>
            <p14:sldId id="263"/>
            <p14:sldId id="258"/>
            <p14:sldId id="264"/>
            <p14:sldId id="276"/>
            <p14:sldId id="266"/>
            <p14:sldId id="268"/>
            <p14:sldId id="267"/>
            <p14:sldId id="277"/>
            <p14:sldId id="261"/>
            <p14:sldId id="262"/>
            <p14:sldId id="271"/>
            <p14:sldId id="270"/>
            <p14:sldId id="278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 autoAdjust="0"/>
    <p:restoredTop sz="70430" autoAdjust="0"/>
  </p:normalViewPr>
  <p:slideViewPr>
    <p:cSldViewPr snapToGrid="0" snapToObjects="1">
      <p:cViewPr>
        <p:scale>
          <a:sx n="50" d="100"/>
          <a:sy n="50" d="100"/>
        </p:scale>
        <p:origin x="-2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BA45-5737-483A-B717-D485711E6682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8E3D-1D36-4846-B10F-0AD497835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Accueil</a:t>
            </a:r>
            <a:r>
              <a:rPr lang="fr-FR" baseline="0" dirty="0" smtClean="0"/>
              <a:t> du jury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 niveau de la répartition du travaille,</a:t>
            </a:r>
          </a:p>
          <a:p>
            <a:r>
              <a:rPr lang="fr-FR" dirty="0" smtClean="0"/>
              <a:t>En s’appuyant sur l’analyse et la modélisation de la problématique,</a:t>
            </a:r>
            <a:r>
              <a:rPr lang="fr-FR" baseline="0" dirty="0" smtClean="0"/>
              <a:t> nous nous sommes répartie équitablement le travaille</a:t>
            </a:r>
          </a:p>
          <a:p>
            <a:r>
              <a:rPr lang="fr-FR" baseline="0" dirty="0" smtClean="0"/>
              <a:t>Cette répartition des tâche nous a permit de réaliser un développement des différentes classes du jeu simultanément, réduisant ainsi le temps de développement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conclure cette présentation, voici les points à retenir:</a:t>
            </a:r>
          </a:p>
          <a:p>
            <a:r>
              <a:rPr lang="fr-FR" dirty="0" smtClean="0"/>
              <a:t>	- La solution respecte</a:t>
            </a:r>
            <a:r>
              <a:rPr lang="fr-FR" baseline="0" dirty="0" smtClean="0"/>
              <a:t> parfaitement le cahier des charges et répond donc aux attentes du client.</a:t>
            </a:r>
          </a:p>
          <a:p>
            <a:r>
              <a:rPr lang="fr-FR" baseline="0" dirty="0"/>
              <a:t>	</a:t>
            </a:r>
            <a:r>
              <a:rPr lang="fr-FR" baseline="0" dirty="0" smtClean="0"/>
              <a:t>- La solution offre une importante stabilité et de bonne performance, augmentant ainsi l’expérience de l’utilisateur</a:t>
            </a:r>
          </a:p>
          <a:p>
            <a:r>
              <a:rPr lang="fr-FR" baseline="0" dirty="0" smtClean="0"/>
              <a:t>	- La solution est disponible sur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, linux et mac</a:t>
            </a:r>
          </a:p>
          <a:p>
            <a:r>
              <a:rPr lang="fr-FR" baseline="0" dirty="0" smtClean="0"/>
              <a:t>	- La solution a été développé avec des outils professionnels, utilisé en entreprise, garantissant sa qualité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Enumération</a:t>
            </a:r>
            <a:r>
              <a:rPr lang="fr-FR" baseline="0" dirty="0" smtClean="0"/>
              <a:t> des points abordés (sommaire)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Transition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 Présentation des membres dans l’ordre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-&gt;</a:t>
            </a:r>
            <a:r>
              <a:rPr lang="fr-FR" baseline="0" dirty="0" smtClean="0"/>
              <a:t> Présentation</a:t>
            </a:r>
          </a:p>
          <a:p>
            <a:r>
              <a:rPr lang="fr-FR" dirty="0" smtClean="0"/>
              <a:t>	-&gt; Hommage</a:t>
            </a:r>
          </a:p>
          <a:p>
            <a:r>
              <a:rPr lang="fr-FR" dirty="0" smtClean="0"/>
              <a:t>	-&gt; Type </a:t>
            </a:r>
            <a:r>
              <a:rPr lang="fr-FR" dirty="0" err="1" smtClean="0"/>
              <a:t>tower</a:t>
            </a:r>
            <a:r>
              <a:rPr lang="fr-FR" dirty="0" smtClean="0"/>
              <a:t> </a:t>
            </a:r>
            <a:r>
              <a:rPr lang="fr-FR" dirty="0" err="1" smtClean="0"/>
              <a:t>defence</a:t>
            </a:r>
            <a:endParaRPr lang="fr-FR" dirty="0" smtClean="0"/>
          </a:p>
          <a:p>
            <a:r>
              <a:rPr lang="fr-FR" dirty="0" smtClean="0"/>
              <a:t>		-&gt;</a:t>
            </a:r>
            <a:r>
              <a:rPr lang="fr-FR" baseline="0" dirty="0" smtClean="0"/>
              <a:t> Château sur la carte</a:t>
            </a:r>
          </a:p>
          <a:p>
            <a:r>
              <a:rPr lang="fr-FR" baseline="0" dirty="0" smtClean="0"/>
              <a:t>		-&gt; Protéger les châteaux par des </a:t>
            </a:r>
            <a:r>
              <a:rPr lang="fr-FR" baseline="0" dirty="0" err="1" smtClean="0"/>
              <a:t>ramparts</a:t>
            </a:r>
            <a:endParaRPr lang="fr-FR" baseline="0" dirty="0" smtClean="0"/>
          </a:p>
          <a:p>
            <a:r>
              <a:rPr lang="fr-FR" baseline="0" dirty="0" smtClean="0"/>
              <a:t>		-&gt; En repoussant les bateaux qui attaquent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</a:t>
            </a:r>
            <a:r>
              <a:rPr lang="fr-FR" baseline="0" dirty="0" smtClean="0"/>
              <a:t> on a gérer le temps</a:t>
            </a:r>
          </a:p>
          <a:p>
            <a:r>
              <a:rPr lang="fr-FR" baseline="0" dirty="0" smtClean="0"/>
              <a:t>	-&gt; Début du projet il y a 6 mois</a:t>
            </a:r>
          </a:p>
          <a:p>
            <a:pPr lvl="3"/>
            <a:r>
              <a:rPr lang="fr-FR" baseline="0" dirty="0" smtClean="0"/>
              <a:t>-&gt; modélisation du projet afin de répartir efficacement le travail à effectuer entre les membres du groupes</a:t>
            </a:r>
          </a:p>
          <a:p>
            <a:pPr lvl="3"/>
            <a:r>
              <a:rPr lang="fr-FR" baseline="0" dirty="0" smtClean="0"/>
              <a:t>-&gt; solution </a:t>
            </a:r>
            <a:r>
              <a:rPr lang="fr-FR" baseline="0" dirty="0" err="1" smtClean="0"/>
              <a:t>svn</a:t>
            </a:r>
            <a:r>
              <a:rPr lang="fr-FR" baseline="0" dirty="0" smtClean="0"/>
              <a:t>, ce qui nous a permis de centraliser les sources projets: nous n'avons pas perdu  de temps à nous échanger nos codes.</a:t>
            </a:r>
          </a:p>
          <a:p>
            <a:r>
              <a:rPr lang="fr-FR" baseline="0" dirty="0" smtClean="0"/>
              <a:t>	-&gt; Donc: Temps très bien géré: cahier des charges respecté + ajout de fonctionnalités</a:t>
            </a:r>
          </a:p>
          <a:p>
            <a:r>
              <a:rPr lang="fr-FR" baseline="0" dirty="0" smtClean="0"/>
              <a:t>	</a:t>
            </a:r>
          </a:p>
          <a:p>
            <a:r>
              <a:rPr lang="fr-FR" baseline="0" dirty="0" smtClean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Passons maintenant à l’architecture et modélisation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Voici la modélisation du programme représenté par ce diagramme</a:t>
            </a:r>
            <a:r>
              <a:rPr lang="fr-FR" baseline="0" dirty="0" smtClean="0"/>
              <a:t> UML de classe.</a:t>
            </a:r>
          </a:p>
          <a:p>
            <a:r>
              <a:rPr lang="fr-FR" baseline="0" dirty="0" smtClean="0"/>
              <a:t>	</a:t>
            </a:r>
          </a:p>
          <a:p>
            <a:r>
              <a:rPr lang="fr-FR" baseline="0" dirty="0" smtClean="0"/>
              <a:t>Nous pouvons voir sur ce diagramme, la classe « principale » Partie. Cette classe représente une partie du jeu. </a:t>
            </a:r>
          </a:p>
          <a:p>
            <a:r>
              <a:rPr lang="fr-FR" baseline="0" dirty="0" smtClean="0"/>
              <a:t>Elle contient une Carte, et qui contient elle-même les Objet de notre partie:</a:t>
            </a:r>
          </a:p>
          <a:p>
            <a:r>
              <a:rPr lang="fr-FR" baseline="0" dirty="0" smtClean="0"/>
              <a:t>	- Canon</a:t>
            </a:r>
          </a:p>
          <a:p>
            <a:r>
              <a:rPr lang="fr-FR" baseline="0" dirty="0" smtClean="0"/>
              <a:t>	- Bateau</a:t>
            </a:r>
          </a:p>
          <a:p>
            <a:r>
              <a:rPr lang="fr-FR" baseline="0" dirty="0" smtClean="0"/>
              <a:t>	- Château</a:t>
            </a:r>
          </a:p>
          <a:p>
            <a:r>
              <a:rPr lang="fr-FR" baseline="0" dirty="0" smtClean="0"/>
              <a:t>	- Mur</a:t>
            </a:r>
          </a:p>
          <a:p>
            <a:r>
              <a:rPr lang="fr-FR" baseline="0" dirty="0" smtClean="0"/>
              <a:t>	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Ces objets hérite de la classe « Objet », auquel nous avons ajouter le polymorphisme.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 outre, vous pouvez voir ici la classe « </a:t>
            </a:r>
            <a:r>
              <a:rPr lang="fr-FR" baseline="0" dirty="0" err="1" smtClean="0"/>
              <a:t>MenuP</a:t>
            </a:r>
            <a:r>
              <a:rPr lang="fr-FR" baseline="0" dirty="0" smtClean="0"/>
              <a:t> » qui </a:t>
            </a:r>
            <a:r>
              <a:rPr lang="fr-FR" baseline="0" dirty="0" err="1" smtClean="0"/>
              <a:t>represente</a:t>
            </a:r>
            <a:r>
              <a:rPr lang="fr-FR" baseline="0" dirty="0" smtClean="0"/>
              <a:t> le menu principale. Cette permet d’accéder aux options et à leurs configuration, à l’aide et de lancer une partie.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Enfin, la classe media, contient tous les media du programme. Ceci comprend, les images, les sons, et les fonts.</a:t>
            </a:r>
          </a:p>
          <a:p>
            <a:r>
              <a:rPr lang="fr-FR" baseline="0" dirty="0" smtClean="0"/>
              <a:t>Ces media sont utilisés par la SFML dans toutes les autres classes.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reprensation</a:t>
            </a:r>
            <a:r>
              <a:rPr lang="fr-FR" dirty="0" smtClean="0"/>
              <a:t> </a:t>
            </a:r>
            <a:r>
              <a:rPr lang="fr-FR" b="1" dirty="0" smtClean="0"/>
              <a:t>simplifiée </a:t>
            </a:r>
            <a:r>
              <a:rPr lang="fr-FR" dirty="0" err="1" smtClean="0"/>
              <a:t>arch</a:t>
            </a:r>
            <a:r>
              <a:rPr lang="fr-FR" dirty="0" smtClean="0"/>
              <a:t> </a:t>
            </a:r>
            <a:r>
              <a:rPr lang="fr-FR" dirty="0" err="1" smtClean="0"/>
              <a:t>prog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centre: logique</a:t>
            </a:r>
          </a:p>
          <a:p>
            <a:r>
              <a:rPr lang="fr-FR" dirty="0" smtClean="0"/>
              <a:t>-&gt; réagi fonction de la </a:t>
            </a:r>
            <a:r>
              <a:rPr lang="fr-FR" dirty="0" err="1" smtClean="0"/>
              <a:t>conf</a:t>
            </a:r>
            <a:r>
              <a:rPr lang="fr-FR" dirty="0" smtClean="0"/>
              <a:t> (ex: les</a:t>
            </a:r>
            <a:r>
              <a:rPr lang="fr-FR" baseline="0" dirty="0" smtClean="0"/>
              <a:t> raccourcis clavier pour jouer peuvent </a:t>
            </a:r>
            <a:r>
              <a:rPr lang="fr-FR" baseline="0" smtClean="0"/>
              <a:t>être modifiés</a:t>
            </a:r>
            <a:r>
              <a:rPr lang="fr-FR" smtClean="0"/>
              <a:t>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logique génère grâce a la SFML la GUI</a:t>
            </a:r>
          </a:p>
          <a:p>
            <a:endParaRPr lang="fr-FR" dirty="0" smtClean="0"/>
          </a:p>
          <a:p>
            <a:r>
              <a:rPr lang="fr-FR" dirty="0" smtClean="0"/>
              <a:t>ET POUR FINIR</a:t>
            </a:r>
            <a:r>
              <a:rPr lang="fr-FR" baseline="0" dirty="0" smtClean="0"/>
              <a:t> </a:t>
            </a:r>
            <a:r>
              <a:rPr lang="fr-FR" dirty="0" smtClean="0"/>
              <a:t>Cette</a:t>
            </a:r>
            <a:r>
              <a:rPr lang="fr-FR" baseline="0" dirty="0" smtClean="0"/>
              <a:t> </a:t>
            </a:r>
            <a:r>
              <a:rPr lang="fr-FR" dirty="0" smtClean="0"/>
              <a:t>GUI permet à l'user d'interagir </a:t>
            </a:r>
            <a:r>
              <a:rPr lang="fr-FR" dirty="0" err="1" smtClean="0"/>
              <a:t>ac</a:t>
            </a:r>
            <a:r>
              <a:rPr lang="fr-FR" dirty="0" smtClean="0"/>
              <a:t> la logique du jeu (placer un mur, tirer boulet)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3D-1D36-4846-B10F-0AD4978354B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6/22/2011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1448" y="5800"/>
            <a:ext cx="3494504" cy="526730"/>
          </a:xfrm>
        </p:spPr>
        <p:txBody>
          <a:bodyPr/>
          <a:lstStyle/>
          <a:p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91D0251-5BF1-4046-B769-05C88A2FF59F}" type="datetimeFigureOut">
              <a:rPr lang="fr-FR" smtClean="0"/>
              <a:pPr/>
              <a:t>22/06/2011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3084E74-90AF-D643-A20E-4E84894B3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9096" y="-21510"/>
            <a:ext cx="3494504" cy="526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04" y="1363292"/>
            <a:ext cx="7162292" cy="429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700" u="none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Rampart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Projet de développement 2010 - 2011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1851170494"/>
      </p:ext>
    </p:extLst>
  </p:cSld>
  <p:clrMapOvr>
    <a:masterClrMapping/>
  </p:clrMapOvr>
  <p:transition spd="slow" advTm="9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114250"/>
            <a:ext cx="7162292" cy="499973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Menu Options</a:t>
            </a:r>
          </a:p>
          <a:p>
            <a:pPr lvl="1"/>
            <a:r>
              <a:rPr lang="fr-FR" dirty="0" smtClean="0"/>
              <a:t>Choix entre Souris / Clavier</a:t>
            </a:r>
          </a:p>
          <a:p>
            <a:pPr lvl="1"/>
            <a:r>
              <a:rPr lang="fr-FR" dirty="0" smtClean="0"/>
              <a:t>Musique</a:t>
            </a:r>
          </a:p>
          <a:p>
            <a:pPr lvl="1"/>
            <a:r>
              <a:rPr lang="fr-FR" dirty="0" smtClean="0"/>
              <a:t>Niveaux de Difficulté</a:t>
            </a:r>
          </a:p>
          <a:p>
            <a:pPr marL="365760" lvl="1" indent="0">
              <a:buNone/>
            </a:pPr>
            <a:endParaRPr lang="fr-FR" dirty="0" smtClean="0"/>
          </a:p>
          <a:p>
            <a:r>
              <a:rPr lang="fr-FR" dirty="0" smtClean="0"/>
              <a:t>Menu Aide</a:t>
            </a:r>
          </a:p>
          <a:p>
            <a:endParaRPr lang="fr-FR" dirty="0" smtClean="0"/>
          </a:p>
          <a:p>
            <a:r>
              <a:rPr lang="fr-FR" dirty="0" smtClean="0"/>
              <a:t>Multiplateforme</a:t>
            </a:r>
          </a:p>
          <a:p>
            <a:endParaRPr lang="fr-FR" dirty="0" smtClean="0"/>
          </a:p>
          <a:p>
            <a:r>
              <a:rPr lang="fr-FR" dirty="0" smtClean="0"/>
              <a:t>Éditeur de carte (</a:t>
            </a:r>
            <a:r>
              <a:rPr lang="fr-FR" dirty="0"/>
              <a:t>À</a:t>
            </a:r>
            <a:r>
              <a:rPr lang="fr-FR" dirty="0" smtClean="0"/>
              <a:t> venir)</a:t>
            </a:r>
          </a:p>
          <a:p>
            <a:endParaRPr lang="fr-FR" dirty="0" smtClean="0"/>
          </a:p>
          <a:p>
            <a:r>
              <a:rPr lang="fr-FR" dirty="0" smtClean="0"/>
              <a:t>Thème (À venir)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9291822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1871" y="2708476"/>
            <a:ext cx="3577716" cy="1702160"/>
          </a:xfrm>
        </p:spPr>
        <p:txBody>
          <a:bodyPr/>
          <a:lstStyle/>
          <a:p>
            <a:r>
              <a:rPr lang="fr-FR" dirty="0" smtClean="0"/>
              <a:t>Environnement de Travail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446222" cy="1260629"/>
          </a:xfrm>
        </p:spPr>
        <p:txBody>
          <a:bodyPr>
            <a:normAutofit/>
          </a:bodyPr>
          <a:lstStyle/>
          <a:p>
            <a:r>
              <a:rPr lang="fr-FR" dirty="0" smtClean="0"/>
              <a:t>Nos outils, notre organisation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189273195"/>
      </p:ext>
    </p:extLst>
  </p:cSld>
  <p:clrMapOvr>
    <a:masterClrMapping/>
  </p:clrMapOvr>
  <p:transition spd="slow" advTm="36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Langage utilisé </a:t>
            </a:r>
          </a:p>
          <a:p>
            <a:pPr lvl="1"/>
            <a:r>
              <a:rPr lang="fr-FR" dirty="0" smtClean="0"/>
              <a:t>C++</a:t>
            </a:r>
          </a:p>
          <a:p>
            <a:pPr lvl="2"/>
            <a:r>
              <a:rPr lang="fr-FR" dirty="0" smtClean="0"/>
              <a:t>Utilisé pour le jeux vidéo</a:t>
            </a:r>
          </a:p>
          <a:p>
            <a:pPr lvl="2"/>
            <a:r>
              <a:rPr lang="fr-FR" dirty="0" smtClean="0"/>
              <a:t>Orienté objet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Bibliothèque </a:t>
            </a:r>
          </a:p>
          <a:p>
            <a:pPr lvl="1"/>
            <a:r>
              <a:rPr lang="fr-FR" dirty="0" smtClean="0"/>
              <a:t>SFML</a:t>
            </a:r>
          </a:p>
          <a:p>
            <a:pPr lvl="2"/>
            <a:r>
              <a:rPr lang="fr-FR" dirty="0" smtClean="0"/>
              <a:t>Gestion multimédia</a:t>
            </a:r>
            <a:endParaRPr lang="fr-FR" dirty="0" smtClean="0"/>
          </a:p>
          <a:p>
            <a:pPr lvl="2"/>
            <a:r>
              <a:rPr lang="fr-FR" dirty="0" smtClean="0"/>
              <a:t>Multiplateforme</a:t>
            </a:r>
          </a:p>
          <a:p>
            <a:pPr lvl="2"/>
            <a:r>
              <a:rPr lang="fr-FR" dirty="0" smtClean="0"/>
              <a:t>Orientée objet</a:t>
            </a:r>
          </a:p>
          <a:p>
            <a:pPr lvl="2"/>
            <a:r>
              <a:rPr lang="fr-FR" dirty="0" smtClean="0"/>
              <a:t>Documentation complète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5924320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Logiciels </a:t>
            </a:r>
          </a:p>
          <a:p>
            <a:pPr lvl="1"/>
            <a:r>
              <a:rPr lang="fr-FR" dirty="0" smtClean="0"/>
              <a:t>Visual Studio 2010</a:t>
            </a:r>
          </a:p>
          <a:p>
            <a:pPr lvl="1"/>
            <a:r>
              <a:rPr lang="fr-FR" dirty="0" err="1" smtClean="0"/>
              <a:t>NetBeans</a:t>
            </a:r>
            <a:endParaRPr lang="fr-FR" dirty="0" smtClean="0"/>
          </a:p>
          <a:p>
            <a:pPr lvl="1"/>
            <a:r>
              <a:rPr lang="fr-FR" dirty="0" err="1" smtClean="0"/>
              <a:t>Xcode</a:t>
            </a:r>
            <a:endParaRPr lang="fr-FR" dirty="0" smtClean="0"/>
          </a:p>
          <a:p>
            <a:pPr lvl="1"/>
            <a:r>
              <a:rPr lang="fr-FR" dirty="0" smtClean="0"/>
              <a:t>Photoshop</a:t>
            </a:r>
          </a:p>
          <a:p>
            <a:pPr lvl="1"/>
            <a:r>
              <a:rPr lang="fr-FR" dirty="0" smtClean="0"/>
              <a:t>Subversion</a:t>
            </a:r>
          </a:p>
          <a:p>
            <a:pPr lvl="1"/>
            <a:endParaRPr lang="fr-FR" dirty="0"/>
          </a:p>
          <a:p>
            <a:r>
              <a:rPr lang="fr-FR" dirty="0" smtClean="0"/>
              <a:t>Systèmes d’exploitation</a:t>
            </a:r>
          </a:p>
          <a:p>
            <a:pPr lvl="1"/>
            <a:r>
              <a:rPr lang="fr-FR" dirty="0" smtClean="0"/>
              <a:t>Windows 7</a:t>
            </a:r>
          </a:p>
          <a:p>
            <a:pPr lvl="1"/>
            <a:r>
              <a:rPr lang="fr-FR" dirty="0" smtClean="0"/>
              <a:t>Debian Squeeze</a:t>
            </a:r>
          </a:p>
          <a:p>
            <a:pPr lvl="1"/>
            <a:r>
              <a:rPr lang="fr-FR" dirty="0" smtClean="0"/>
              <a:t>Mac Os X 10.6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4314363"/>
      </p:ext>
    </p:extLst>
  </p:cSld>
  <p:clrMapOvr>
    <a:masterClrMapping/>
  </p:clrMapOvr>
  <p:transition advTm="491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525168"/>
            <a:ext cx="7162292" cy="4298431"/>
          </a:xfrm>
        </p:spPr>
        <p:txBody>
          <a:bodyPr/>
          <a:lstStyle/>
          <a:p>
            <a:r>
              <a:rPr lang="fr-FR" dirty="0" smtClean="0"/>
              <a:t>Répartition équitable</a:t>
            </a:r>
          </a:p>
          <a:p>
            <a:endParaRPr lang="fr-FR" dirty="0" smtClean="0"/>
          </a:p>
          <a:p>
            <a:r>
              <a:rPr lang="fr-FR" dirty="0" smtClean="0"/>
              <a:t>Réfléchie</a:t>
            </a:r>
          </a:p>
          <a:p>
            <a:pPr lvl="1"/>
            <a:r>
              <a:rPr lang="fr-FR" dirty="0" smtClean="0"/>
              <a:t>Basée sur la modélisation </a:t>
            </a:r>
          </a:p>
          <a:p>
            <a:pPr lvl="1"/>
            <a:endParaRPr lang="fr-FR" dirty="0"/>
          </a:p>
          <a:p>
            <a:r>
              <a:rPr lang="fr-FR" dirty="0" smtClean="0"/>
              <a:t>Développement en parallèle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30177245"/>
      </p:ext>
    </p:extLst>
  </p:cSld>
  <p:clrMapOvr>
    <a:masterClrMapping/>
  </p:clrMapOvr>
  <p:transition advTm="399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1-06-20 à 19.5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83" y="3430217"/>
            <a:ext cx="4304330" cy="286794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pic>
        <p:nvPicPr>
          <p:cNvPr id="5" name="Image 4" descr="Capture d’écran 2011-06-20 à 19.5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33" y="1119672"/>
            <a:ext cx="3996269" cy="2653807"/>
          </a:xfrm>
          <a:prstGeom prst="rect">
            <a:avLst/>
          </a:prstGeom>
          <a:effectLst>
            <a:reflection stA="53000" endPos="16000" dir="5400000" sy="-100000" algn="bl" rotWithShape="0"/>
          </a:effectLst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7" name="Image 6" descr="Capture d’écran 2011-06-20 à 19.54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768" y="1390086"/>
            <a:ext cx="4222049" cy="2800531"/>
          </a:xfrm>
          <a:prstGeom prst="rect">
            <a:avLst/>
          </a:prstGeom>
          <a:effectLst>
            <a:outerShdw blurRad="79375" dist="12700" dir="13500000" sx="103000" sy="103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203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316441374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189273195"/>
      </p:ext>
    </p:extLst>
  </p:cSld>
  <p:clrMapOvr>
    <a:masterClrMapping/>
  </p:clrMapOvr>
  <p:transition spd="slow" advTm="78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827547"/>
            <a:ext cx="7162292" cy="429843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fr-FR" dirty="0" smtClean="0"/>
              <a:t>Réponse aux attentes du client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Stabilité, performance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Multiplateforme</a:t>
            </a:r>
          </a:p>
          <a:p>
            <a:pPr>
              <a:lnSpc>
                <a:spcPct val="140000"/>
              </a:lnSpc>
            </a:pPr>
            <a:r>
              <a:rPr lang="fr-FR" dirty="0" smtClean="0"/>
              <a:t>Développé avec des Outils professionnels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12175" y="1720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92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fr-FR" dirty="0" smtClean="0"/>
              <a:t>Avez vous des questions ?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logo_questions-bien-etre-300x2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448" y="1978723"/>
            <a:ext cx="381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000" dirty="0" smtClean="0"/>
              <a:t>Sommaire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58451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/>
              <a:t>Présentation générale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Architecture &amp; Modélisation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Environnement de travail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Démonstration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2306575260"/>
      </p:ext>
    </p:extLst>
  </p:cSld>
  <p:clrMapOvr>
    <a:masterClrMapping/>
  </p:clrMapOvr>
  <p:transition spd="slow" advTm="117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Le groupe, le projet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189273195"/>
      </p:ext>
    </p:extLst>
  </p:cSld>
  <p:clrMapOvr>
    <a:masterClrMapping/>
  </p:clrMapOvr>
  <p:transition spd="slow" advTm="102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000" dirty="0" smtClean="0"/>
              <a:t>Le Groupe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58451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LABARRE </a:t>
            </a:r>
            <a:r>
              <a:rPr lang="fr-FR" sz="2200" dirty="0" smtClean="0"/>
              <a:t>Gautier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MAITRE Cyril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MIRROIR Alexis</a:t>
            </a:r>
          </a:p>
          <a:p>
            <a:pPr>
              <a:lnSpc>
                <a:spcPct val="150000"/>
              </a:lnSpc>
            </a:pPr>
            <a:r>
              <a:rPr lang="fr-FR" sz="2200"/>
              <a:t>STROPPA </a:t>
            </a:r>
            <a:r>
              <a:rPr lang="fr-FR" sz="2200" smtClean="0"/>
              <a:t>Clément</a:t>
            </a:r>
            <a:endParaRPr lang="fr-FR" sz="2200" dirty="0" smtClean="0"/>
          </a:p>
          <a:p>
            <a:pPr>
              <a:lnSpc>
                <a:spcPct val="150000"/>
              </a:lnSpc>
            </a:pPr>
            <a:r>
              <a:rPr lang="fr-FR" sz="2200" dirty="0" smtClean="0"/>
              <a:t>WALTER Raphaël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xmlns="" val="2306575260"/>
      </p:ext>
    </p:extLst>
  </p:cSld>
  <p:clrMapOvr>
    <a:masterClrMapping/>
  </p:clrMapOvr>
  <p:transition spd="slow" advTm="19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88020"/>
            <a:ext cx="7772400" cy="312674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fr-FR" sz="2200" dirty="0" smtClean="0"/>
              <a:t>Hommage au jeu Rampart sur NES</a:t>
            </a:r>
          </a:p>
          <a:p>
            <a:pPr>
              <a:lnSpc>
                <a:spcPct val="250000"/>
              </a:lnSpc>
            </a:pPr>
            <a:r>
              <a:rPr lang="fr-FR" sz="2200" dirty="0" smtClean="0"/>
              <a:t>Jeu de type « Tower </a:t>
            </a:r>
            <a:r>
              <a:rPr lang="fr-FR" sz="2200" dirty="0" err="1" smtClean="0"/>
              <a:t>Defense</a:t>
            </a:r>
            <a:r>
              <a:rPr lang="fr-FR" sz="2200" dirty="0" smtClean="0"/>
              <a:t> »</a:t>
            </a:r>
          </a:p>
          <a:p>
            <a:pPr>
              <a:lnSpc>
                <a:spcPct val="250000"/>
              </a:lnSpc>
            </a:pPr>
            <a:r>
              <a:rPr lang="fr-FR" sz="2200" dirty="0" smtClean="0"/>
              <a:t>But du jeu : Protéger </a:t>
            </a:r>
            <a:r>
              <a:rPr lang="fr-FR" sz="2200" dirty="0" smtClean="0"/>
              <a:t>toutes </a:t>
            </a:r>
            <a:r>
              <a:rPr lang="fr-FR" sz="2200" dirty="0" smtClean="0"/>
              <a:t>les </a:t>
            </a:r>
            <a:r>
              <a:rPr lang="fr-FR" sz="2200" dirty="0" smtClean="0"/>
              <a:t>villes de </a:t>
            </a:r>
            <a:r>
              <a:rPr lang="fr-FR" sz="2200" dirty="0" smtClean="0"/>
              <a:t>la carte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xmlns="" val="2368903678"/>
      </p:ext>
    </p:extLst>
  </p:cSld>
  <p:clrMapOvr>
    <a:masterClrMapping/>
  </p:clrMapOvr>
  <p:transition advTm="277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900576"/>
            <a:ext cx="7162292" cy="32890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Répartition efficace du travail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Utilisation de Subversion (SVN)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Respect du cahier des charges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Ajout de fonctionnalités supplémentaires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35815509"/>
      </p:ext>
    </p:extLst>
  </p:cSld>
  <p:clrMapOvr>
    <a:masterClrMapping/>
  </p:clrMapOvr>
  <p:transition advTm="966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Architecture &amp;</a:t>
            </a:r>
            <a:br>
              <a:rPr lang="fr-FR" dirty="0" smtClean="0"/>
            </a:br>
            <a:r>
              <a:rPr lang="fr-FR" dirty="0" smtClean="0"/>
              <a:t>Modélisation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273195"/>
      </p:ext>
    </p:extLst>
  </p:cSld>
  <p:clrMapOvr>
    <a:masterClrMapping/>
  </p:clrMapOvr>
  <p:transition spd="slow" advTm="103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p:pic>
        <p:nvPicPr>
          <p:cNvPr id="6" name="Image 5" descr="Diagramme de Classe Non-dÇtaillÇ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52" y="825128"/>
            <a:ext cx="8095977" cy="5612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4680" y="825128"/>
            <a:ext cx="1463040" cy="889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Projets\Projet B2 - Dev\uml\ClassDiagramLight-GRANDE TAIL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2" y="806079"/>
            <a:ext cx="8039568" cy="563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9747178"/>
      </p:ext>
    </p:extLst>
  </p:cSld>
  <p:clrMapOvr>
    <a:masterClrMapping/>
  </p:clrMapOvr>
  <p:transition advTm="562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004" y="1363292"/>
            <a:ext cx="5470275" cy="4298431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>
              <a:buNone/>
            </a:pPr>
            <a:r>
              <a:rPr lang="fr-FR" dirty="0" smtClean="0"/>
              <a:t>Jeu</a:t>
            </a:r>
          </a:p>
          <a:p>
            <a:pPr marL="68580" indent="0">
              <a:buNone/>
            </a:pPr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842806" y="1465589"/>
            <a:ext cx="4021804" cy="40218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76274" y="2540231"/>
            <a:ext cx="1942419" cy="19424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7382642" y="2703121"/>
            <a:ext cx="1157981" cy="159387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20387" y="3608137"/>
            <a:ext cx="126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Fichier de configuration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291059" y="2058098"/>
            <a:ext cx="32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Interface Graphique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38534" y="3608137"/>
            <a:ext cx="17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Logique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6" idx="6"/>
            <a:endCxn id="8" idx="2"/>
          </p:cNvCxnSpPr>
          <p:nvPr/>
        </p:nvCxnSpPr>
        <p:spPr>
          <a:xfrm flipV="1">
            <a:off x="4818693" y="3500056"/>
            <a:ext cx="2563949" cy="11385"/>
          </a:xfrm>
          <a:prstGeom prst="straightConnector1">
            <a:avLst/>
          </a:prstGeom>
          <a:ln w="28575" cmpd="sng">
            <a:solidFill>
              <a:schemeClr val="accent6"/>
            </a:solidFill>
            <a:prstDash val="solid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Logo SFM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510" y="1541732"/>
            <a:ext cx="854872" cy="516366"/>
          </a:xfrm>
          <a:prstGeom prst="rect">
            <a:avLst/>
          </a:prstGeom>
        </p:spPr>
      </p:pic>
      <p:pic>
        <p:nvPicPr>
          <p:cNvPr id="24" name="Image 23" descr="out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299" y="2821384"/>
            <a:ext cx="614537" cy="614537"/>
          </a:xfrm>
          <a:prstGeom prst="rect">
            <a:avLst/>
          </a:prstGeom>
        </p:spPr>
      </p:pic>
      <p:pic>
        <p:nvPicPr>
          <p:cNvPr id="29" name="Image 28" descr="Nuvola_apps_kcmsyste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309" y="2796480"/>
            <a:ext cx="744151" cy="7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437695"/>
      </p:ext>
    </p:extLst>
  </p:cSld>
  <p:clrMapOvr>
    <a:masterClrMapping/>
  </p:clrMapOvr>
  <p:transition advTm="10732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441</TotalTime>
  <Words>368</Words>
  <Application>Microsoft Office PowerPoint</Application>
  <PresentationFormat>Affichage à l'écran (4:3)</PresentationFormat>
  <Paragraphs>151</Paragraphs>
  <Slides>18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Austin</vt:lpstr>
      <vt:lpstr>Rampart</vt:lpstr>
      <vt:lpstr>Sommaire</vt:lpstr>
      <vt:lpstr>Présentation générale</vt:lpstr>
      <vt:lpstr>Le Groupe</vt:lpstr>
      <vt:lpstr>Le Projet</vt:lpstr>
      <vt:lpstr>Gestion du Temps</vt:lpstr>
      <vt:lpstr>Architecture &amp; Modélisation</vt:lpstr>
      <vt:lpstr>Modélisation</vt:lpstr>
      <vt:lpstr>Architecture</vt:lpstr>
      <vt:lpstr>Ajout </vt:lpstr>
      <vt:lpstr>Environnement de Travail </vt:lpstr>
      <vt:lpstr>Environnement</vt:lpstr>
      <vt:lpstr>Environnement</vt:lpstr>
      <vt:lpstr>Répartition</vt:lpstr>
      <vt:lpstr>Démonstration</vt:lpstr>
      <vt:lpstr>Conclusion</vt:lpstr>
      <vt:lpstr>Conclusion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Rampart</dc:title>
  <dc:creator>Raphael Walter</dc:creator>
  <cp:lastModifiedBy>Ikg</cp:lastModifiedBy>
  <cp:revision>45</cp:revision>
  <dcterms:created xsi:type="dcterms:W3CDTF">2011-06-16T09:42:23Z</dcterms:created>
  <dcterms:modified xsi:type="dcterms:W3CDTF">2011-06-22T09:32:41Z</dcterms:modified>
</cp:coreProperties>
</file>